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orbel" panose="020B050302020402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j/H3JGvhuesVkbz2DIx0gkc3B0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25"/>
    <a:srgbClr val="EA8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customschemas.google.com/relationships/presentationmetadata" Target="metadata"/><Relationship Id="rId4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 txBox="1">
            <a:spLocks noGrp="1"/>
          </p:cNvSpPr>
          <p:nvPr>
            <p:ph type="title"/>
          </p:nvPr>
        </p:nvSpPr>
        <p:spPr>
          <a:xfrm>
            <a:off x="558633" y="1223682"/>
            <a:ext cx="10690893" cy="1775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orbel"/>
              <a:buNone/>
              <a:defRPr sz="6000"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558633" y="3025588"/>
            <a:ext cx="10690893" cy="114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"/>
          <p:cNvSpPr txBox="1">
            <a:spLocks noGrp="1"/>
          </p:cNvSpPr>
          <p:nvPr>
            <p:ph type="title"/>
          </p:nvPr>
        </p:nvSpPr>
        <p:spPr>
          <a:xfrm>
            <a:off x="776177" y="1722489"/>
            <a:ext cx="10675087" cy="195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body" idx="1"/>
          </p:nvPr>
        </p:nvSpPr>
        <p:spPr>
          <a:xfrm>
            <a:off x="776177" y="3695459"/>
            <a:ext cx="10675088" cy="74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accent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title"/>
          </p:nvPr>
        </p:nvSpPr>
        <p:spPr>
          <a:xfrm>
            <a:off x="1043806" y="1722489"/>
            <a:ext cx="10675087" cy="195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body" idx="1"/>
          </p:nvPr>
        </p:nvSpPr>
        <p:spPr>
          <a:xfrm>
            <a:off x="1043806" y="3695459"/>
            <a:ext cx="10675088" cy="748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Corbel"/>
              <a:buNone/>
              <a:defRPr sz="26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97979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97979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97979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79799"/>
              </a:buClr>
              <a:buSzPts val="1600"/>
              <a:buNone/>
              <a:defRPr sz="1600">
                <a:solidFill>
                  <a:srgbClr val="97979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7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body" idx="1"/>
          </p:nvPr>
        </p:nvSpPr>
        <p:spPr>
          <a:xfrm>
            <a:off x="551793" y="1205607"/>
            <a:ext cx="11080226" cy="481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551792" y="1205607"/>
            <a:ext cx="5533322" cy="517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2"/>
          </p:nvPr>
        </p:nvSpPr>
        <p:spPr>
          <a:xfrm>
            <a:off x="6115094" y="1205607"/>
            <a:ext cx="5516925" cy="517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400"/>
              <a:buFont typeface="Corbel"/>
              <a:buNone/>
              <a:defRPr>
                <a:solidFill>
                  <a:schemeClr val="dk1"/>
                </a:solidFill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Char char="•"/>
              <a:defRPr>
                <a:solidFill>
                  <a:schemeClr val="dk1"/>
                </a:solidFill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  <a:defRPr sz="4400" b="1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551793" y="1205607"/>
            <a:ext cx="11080226" cy="481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Corbel"/>
              <a:buNone/>
              <a:defRPr sz="3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mailto:kellyd@caltech.edu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mailto:jent@caltech.edu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"/>
          <p:cNvSpPr txBox="1">
            <a:spLocks noGrp="1"/>
          </p:cNvSpPr>
          <p:nvPr>
            <p:ph type="title"/>
          </p:nvPr>
        </p:nvSpPr>
        <p:spPr>
          <a:xfrm>
            <a:off x="551793" y="0"/>
            <a:ext cx="11080227" cy="1205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Corbel"/>
              <a:buNone/>
            </a:pPr>
            <a:r>
              <a:rPr lang="en-US" dirty="0"/>
              <a:t>The Nature of Giving</a:t>
            </a:r>
            <a:br>
              <a:rPr lang="en-US" dirty="0"/>
            </a:br>
            <a:r>
              <a:rPr lang="en-US" sz="1800" dirty="0"/>
              <a:t>California Institute of Technology</a:t>
            </a:r>
            <a:endParaRPr sz="1800"/>
          </a:p>
        </p:txBody>
      </p:sp>
      <p:sp>
        <p:nvSpPr>
          <p:cNvPr id="30" name="Google Shape;30;p1"/>
          <p:cNvSpPr/>
          <p:nvPr/>
        </p:nvSpPr>
        <p:spPr>
          <a:xfrm>
            <a:off x="251397" y="4639733"/>
            <a:ext cx="2032000" cy="2032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QR code placement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(Apra to create)</a:t>
            </a:r>
            <a:endParaRPr sz="18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1" name="Google Shape;31;p1"/>
          <p:cNvSpPr/>
          <p:nvPr/>
        </p:nvSpPr>
        <p:spPr>
          <a:xfrm>
            <a:off x="2540000" y="4581143"/>
            <a:ext cx="4435835" cy="209058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2" name="Google Shape;32;p1"/>
          <p:cNvSpPr/>
          <p:nvPr/>
        </p:nvSpPr>
        <p:spPr>
          <a:xfrm>
            <a:off x="5128181" y="1205607"/>
            <a:ext cx="6750831" cy="315900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3" name="Google Shape;33;p1"/>
          <p:cNvSpPr/>
          <p:nvPr/>
        </p:nvSpPr>
        <p:spPr>
          <a:xfrm>
            <a:off x="257665" y="1205607"/>
            <a:ext cx="4597139" cy="31684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Image from submission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7220932" y="4581144"/>
            <a:ext cx="4658068" cy="209058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Image from submission</a:t>
            </a:r>
            <a:endParaRPr sz="18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9849015" y="3498543"/>
            <a:ext cx="2031900" cy="867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kellyd@caltech.edu</a:t>
            </a:r>
            <a:endParaRPr lang="en-US" sz="1600" b="0" i="0" u="none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jen@caltech.edu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b="582"/>
          <a:stretch>
            <a:fillRect/>
          </a:stretch>
        </p:blipFill>
        <p:spPr bwMode="auto">
          <a:xfrm>
            <a:off x="244930" y="1196686"/>
            <a:ext cx="4619301" cy="3177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0359" y="4556568"/>
            <a:ext cx="4674174" cy="212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5347716" y="1235161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SzPts val="1800"/>
            </a:pPr>
            <a:r>
              <a:rPr lang="en-US" sz="16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Philanthropy is an ecosystem that thrives under the right conditions.  This project takes a three-pronged approach to catching gifts in their natural habitat.  First it provides context on giving behavior and patterns through a dashboard, walking through environmentally themed insights.  Next, it explores the fundraising team and donors and their designations through a pair of relationship maps, as nature is full of connections.  It concludes with a cluster analysis based on the butterfly lifecycle to help the organization segment and approach donors appropriately.  These efforts help philanthropy to take flight and reach new heights.      </a:t>
            </a:r>
            <a:endParaRPr lang="en-US" sz="1600" dirty="0"/>
          </a:p>
          <a:p>
            <a:pPr lvl="0" algn="ctr">
              <a:buSzPts val="1800"/>
            </a:pPr>
            <a:endParaRPr lang="en-US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60320" y="4611231"/>
            <a:ext cx="438912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800"/>
            </a:pPr>
            <a:r>
              <a:rPr lang="en-US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Recommendations</a:t>
            </a:r>
            <a:endParaRPr lang="en-US" sz="1100" dirty="0"/>
          </a:p>
          <a:p>
            <a:pPr lvl="0" algn="ctr">
              <a:lnSpc>
                <a:spcPct val="50000"/>
              </a:lnSpc>
              <a:buSzPts val="1800"/>
            </a:pPr>
            <a:endParaRPr lang="en-US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 algn="ctr">
              <a:buSzPts val="1800"/>
            </a:pP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Hatchling (long lapsed) donors should not be our focus unless they signal renewed interest.</a:t>
            </a:r>
          </a:p>
          <a:p>
            <a:pPr lvl="0" algn="ctr">
              <a:lnSpc>
                <a:spcPct val="50000"/>
              </a:lnSpc>
              <a:buSzPts val="1800"/>
            </a:pPr>
            <a:endParaRPr lang="en-US" sz="1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 algn="ctr">
              <a:buSzPts val="1800"/>
            </a:pP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Caterpillar (steady, lower level) donors should be stewarded through the annual fund or asked for a planned gift.</a:t>
            </a:r>
          </a:p>
          <a:p>
            <a:pPr lvl="0" algn="ctr">
              <a:lnSpc>
                <a:spcPct val="50000"/>
              </a:lnSpc>
              <a:buSzPts val="1800"/>
            </a:pPr>
            <a:endParaRPr lang="en-US" sz="1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 algn="ctr">
              <a:buSzPts val="1800"/>
            </a:pP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Emerging donors (unexplored potential) should be qualified if assigned and further engaged if unassigned.</a:t>
            </a:r>
            <a:endParaRPr lang="en-US" sz="1200" dirty="0"/>
          </a:p>
          <a:p>
            <a:pPr lvl="0" algn="ctr">
              <a:lnSpc>
                <a:spcPct val="50000"/>
              </a:lnSpc>
              <a:buSzPts val="1800"/>
            </a:pPr>
            <a:endParaRPr lang="en-US" sz="12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lvl="0" algn="ctr">
              <a:buSzPts val="1800"/>
            </a:pPr>
            <a:r>
              <a:rPr lang="en-US" sz="12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Butterfly (loyal, major) donors should be cultivated and solicited.  </a:t>
            </a:r>
            <a:endParaRPr lang="en-US" sz="1200" dirty="0"/>
          </a:p>
          <a:p>
            <a:pPr lvl="0" algn="ctr">
              <a:buSzPts val="1800"/>
            </a:pPr>
            <a:endParaRPr lang="en-US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36208" y="3840480"/>
            <a:ext cx="3145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Tools:  Tableau, </a:t>
            </a:r>
            <a:r>
              <a:rPr lang="en-US" sz="2000" b="1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Kumu</a:t>
            </a:r>
            <a:r>
              <a:rPr lang="en-US" sz="2000" b="1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R</a:t>
            </a:r>
          </a:p>
          <a:p>
            <a:endParaRPr lang="en-US" dirty="0"/>
          </a:p>
        </p:txBody>
      </p:sp>
      <p:pic>
        <p:nvPicPr>
          <p:cNvPr id="17" name="Picture 16" descr="butterfly_clea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5232" y="3596406"/>
            <a:ext cx="905256" cy="67660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 rot="2131646">
            <a:off x="10599325" y="544179"/>
            <a:ext cx="156248" cy="54975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2131646">
            <a:off x="10397282" y="407222"/>
            <a:ext cx="155191" cy="45719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395147" flipV="1">
            <a:off x="9943175" y="151666"/>
            <a:ext cx="209792" cy="45719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rot="784007" flipV="1">
            <a:off x="9712764" y="55155"/>
            <a:ext cx="169577" cy="45719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rot="2131646">
            <a:off x="10212229" y="266811"/>
            <a:ext cx="156248" cy="54975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38494" flipV="1">
            <a:off x="9490733" y="-35638"/>
            <a:ext cx="153544" cy="71274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butterfly_plain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0220" y="202689"/>
            <a:ext cx="1024393" cy="1050039"/>
          </a:xfrm>
          <a:prstGeom prst="rect">
            <a:avLst/>
          </a:prstGeom>
        </p:spPr>
      </p:pic>
      <p:pic>
        <p:nvPicPr>
          <p:cNvPr id="3" name="Picture 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BCBD8EB-815B-E7E4-9971-C5DAD0539D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8474" y="4639733"/>
            <a:ext cx="2126646" cy="21266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ra_DataScienceNow">
      <a:dk1>
        <a:srgbClr val="54555A"/>
      </a:dk1>
      <a:lt1>
        <a:srgbClr val="FFFFFF"/>
      </a:lt1>
      <a:dk2>
        <a:srgbClr val="AAA8AA"/>
      </a:dk2>
      <a:lt2>
        <a:srgbClr val="E5E4E6"/>
      </a:lt2>
      <a:accent1>
        <a:srgbClr val="006FA1"/>
      </a:accent1>
      <a:accent2>
        <a:srgbClr val="009FDD"/>
      </a:accent2>
      <a:accent3>
        <a:srgbClr val="AB672A"/>
      </a:accent3>
      <a:accent4>
        <a:srgbClr val="EA8923"/>
      </a:accent4>
      <a:accent5>
        <a:srgbClr val="E8B37F"/>
      </a:accent5>
      <a:accent6>
        <a:srgbClr val="F8DCBD"/>
      </a:accent6>
      <a:hlink>
        <a:srgbClr val="EA8A23"/>
      </a:hlink>
      <a:folHlink>
        <a:srgbClr val="5455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213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Corbel</vt:lpstr>
      <vt:lpstr>Arial</vt:lpstr>
      <vt:lpstr>Office Theme</vt:lpstr>
      <vt:lpstr>The Nature of Giving California Institute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TITLE MY NAME/ORGANIZATION</dc:title>
  <dc:creator>Riedel, Renee</dc:creator>
  <cp:lastModifiedBy>Riedel, Renee</cp:lastModifiedBy>
  <cp:revision>30</cp:revision>
  <dcterms:created xsi:type="dcterms:W3CDTF">2022-03-14T19:59:15Z</dcterms:created>
  <dcterms:modified xsi:type="dcterms:W3CDTF">2024-07-30T21:29:43Z</dcterms:modified>
</cp:coreProperties>
</file>