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66" r:id="rId3"/>
    <p:sldId id="271" r:id="rId4"/>
    <p:sldId id="267" r:id="rId5"/>
    <p:sldId id="298" r:id="rId6"/>
    <p:sldId id="275" r:id="rId7"/>
    <p:sldId id="274" r:id="rId8"/>
    <p:sldId id="276" r:id="rId9"/>
    <p:sldId id="277" r:id="rId10"/>
    <p:sldId id="278" r:id="rId11"/>
    <p:sldId id="259" r:id="rId12"/>
    <p:sldId id="279" r:id="rId13"/>
    <p:sldId id="280" r:id="rId14"/>
    <p:sldId id="281" r:id="rId15"/>
    <p:sldId id="282" r:id="rId16"/>
    <p:sldId id="289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60" r:id="rId25"/>
    <p:sldId id="299" r:id="rId26"/>
    <p:sldId id="263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351F32-0EDD-44C9-B2C0-81C63AFF2FDE}" v="17" dt="2024-08-08T15:50:46.0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74"/>
  </p:normalViewPr>
  <p:slideViewPr>
    <p:cSldViewPr snapToGrid="0" snapToObjects="1">
      <p:cViewPr varScale="1">
        <p:scale>
          <a:sx n="159" d="100"/>
          <a:sy n="159" d="100"/>
        </p:scale>
        <p:origin x="228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lliam Tran" userId="238defb9-d10a-43b2-bc1d-c3a4cf9f3d73" providerId="ADAL" clId="{AF351F32-0EDD-44C9-B2C0-81C63AFF2FDE}"/>
    <pc:docChg chg="undo custSel modSld">
      <pc:chgData name="William Tran" userId="238defb9-d10a-43b2-bc1d-c3a4cf9f3d73" providerId="ADAL" clId="{AF351F32-0EDD-44C9-B2C0-81C63AFF2FDE}" dt="2024-08-08T15:51:50.776" v="737" actId="404"/>
      <pc:docMkLst>
        <pc:docMk/>
      </pc:docMkLst>
      <pc:sldChg chg="addSp modSp mod">
        <pc:chgData name="William Tran" userId="238defb9-d10a-43b2-bc1d-c3a4cf9f3d73" providerId="ADAL" clId="{AF351F32-0EDD-44C9-B2C0-81C63AFF2FDE}" dt="2024-08-08T15:51:50.776" v="737" actId="404"/>
        <pc:sldMkLst>
          <pc:docMk/>
          <pc:sldMk cId="2692458293" sldId="299"/>
        </pc:sldMkLst>
        <pc:spChg chg="mod">
          <ac:chgData name="William Tran" userId="238defb9-d10a-43b2-bc1d-c3a4cf9f3d73" providerId="ADAL" clId="{AF351F32-0EDD-44C9-B2C0-81C63AFF2FDE}" dt="2024-08-08T15:51:48.869" v="735" actId="403"/>
          <ac:spMkLst>
            <pc:docMk/>
            <pc:sldMk cId="2692458293" sldId="299"/>
            <ac:spMk id="3" creationId="{00000000-0000-0000-0000-000000000000}"/>
          </ac:spMkLst>
        </pc:spChg>
        <pc:spChg chg="mod">
          <ac:chgData name="William Tran" userId="238defb9-d10a-43b2-bc1d-c3a4cf9f3d73" providerId="ADAL" clId="{AF351F32-0EDD-44C9-B2C0-81C63AFF2FDE}" dt="2024-08-08T15:51:50.776" v="737" actId="404"/>
          <ac:spMkLst>
            <pc:docMk/>
            <pc:sldMk cId="2692458293" sldId="299"/>
            <ac:spMk id="4" creationId="{00000000-0000-0000-0000-000000000000}"/>
          </ac:spMkLst>
        </pc:spChg>
        <pc:spChg chg="add mod">
          <ac:chgData name="William Tran" userId="238defb9-d10a-43b2-bc1d-c3a4cf9f3d73" providerId="ADAL" clId="{AF351F32-0EDD-44C9-B2C0-81C63AFF2FDE}" dt="2024-08-07T19:49:30.560" v="710" actId="404"/>
          <ac:spMkLst>
            <pc:docMk/>
            <pc:sldMk cId="2692458293" sldId="299"/>
            <ac:spMk id="5" creationId="{36714763-B1F0-0558-138F-625A5AD7B78C}"/>
          </ac:spMkLst>
        </pc:spChg>
        <pc:spChg chg="add mod">
          <ac:chgData name="William Tran" userId="238defb9-d10a-43b2-bc1d-c3a4cf9f3d73" providerId="ADAL" clId="{AF351F32-0EDD-44C9-B2C0-81C63AFF2FDE}" dt="2024-08-07T19:49:05.444" v="705" actId="207"/>
          <ac:spMkLst>
            <pc:docMk/>
            <pc:sldMk cId="2692458293" sldId="299"/>
            <ac:spMk id="6" creationId="{0B780F7C-9384-07E1-164F-F15DBFE3C15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oster for a science event&#10;&#10;Description automatically generated">
            <a:extLst>
              <a:ext uri="{FF2B5EF4-FFF2-40B4-BE49-F238E27FC236}">
                <a16:creationId xmlns:a16="http://schemas.microsoft.com/office/drawing/2014/main" id="{5206C65D-485E-AD23-15BB-532538F238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126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6177" y="1722489"/>
            <a:ext cx="10675087" cy="1956708"/>
          </a:xfrm>
        </p:spPr>
        <p:txBody>
          <a:bodyPr anchor="t" anchorCtr="0">
            <a:noAutofit/>
          </a:bodyPr>
          <a:lstStyle>
            <a:lvl1pPr algn="l" fontAlgn="t">
              <a:defRPr sz="60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6177" y="3695459"/>
            <a:ext cx="10675088" cy="748966"/>
          </a:xfrm>
        </p:spPr>
        <p:txBody>
          <a:bodyPr>
            <a:normAutofit/>
          </a:bodyPr>
          <a:lstStyle>
            <a:lvl1pPr marL="0" indent="0" algn="l">
              <a:buNone/>
              <a:defRPr sz="2600" baseline="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8283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43806" y="1722489"/>
            <a:ext cx="10675087" cy="1956708"/>
          </a:xfrm>
        </p:spPr>
        <p:txBody>
          <a:bodyPr anchor="t" anchorCtr="0">
            <a:noAutofit/>
          </a:bodyPr>
          <a:lstStyle>
            <a:lvl1pPr algn="ctr" fontAlgn="t">
              <a:defRPr sz="60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806" y="3695459"/>
            <a:ext cx="10675088" cy="748966"/>
          </a:xfrm>
        </p:spPr>
        <p:txBody>
          <a:bodyPr>
            <a:normAutofit/>
          </a:bodyPr>
          <a:lstStyle>
            <a:lvl1pPr marL="0" indent="0" algn="ctr">
              <a:buNone/>
              <a:defRPr sz="26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6223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  <a:lvl2pPr marL="685800" indent="-228600">
              <a:buClr>
                <a:schemeClr val="accent3"/>
              </a:buClr>
              <a:buFont typeface="Arial" panose="020B0604020202020204" pitchFamily="34" charset="0"/>
              <a:buChar char="•"/>
              <a:defRPr baseline="0">
                <a:solidFill>
                  <a:schemeClr val="tx1"/>
                </a:solidFill>
              </a:defRPr>
            </a:lvl2pPr>
            <a:lvl3pPr>
              <a:defRPr baseline="0">
                <a:solidFill>
                  <a:schemeClr val="tx1"/>
                </a:solidFill>
              </a:defRPr>
            </a:lvl3pPr>
            <a:lvl4pPr>
              <a:buClr>
                <a:schemeClr val="accent4"/>
              </a:buClr>
              <a:defRPr baseline="0"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997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1792" y="1205607"/>
            <a:ext cx="5533322" cy="5172044"/>
          </a:xfrm>
        </p:spPr>
        <p:txBody>
          <a:bodyPr/>
          <a:lstStyle>
            <a:lvl2pPr>
              <a:buClr>
                <a:schemeClr val="accent3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4"/>
              </a:buClr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5094" y="1205607"/>
            <a:ext cx="5516925" cy="517204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  <a:lvl2pPr>
              <a:buClr>
                <a:schemeClr val="accent3"/>
              </a:buClr>
              <a:defRPr baseline="0">
                <a:solidFill>
                  <a:schemeClr val="tx1"/>
                </a:solidFill>
              </a:defRPr>
            </a:lvl2pPr>
            <a:lvl3pPr>
              <a:defRPr baseline="0">
                <a:solidFill>
                  <a:schemeClr val="tx1"/>
                </a:solidFill>
              </a:defRPr>
            </a:lvl3pPr>
            <a:lvl4pPr>
              <a:buClr>
                <a:schemeClr val="accent4"/>
              </a:buClr>
              <a:defRPr baseline="0">
                <a:solidFill>
                  <a:schemeClr val="tx1"/>
                </a:solidFill>
              </a:defRPr>
            </a:lvl4pPr>
            <a:lvl5pPr>
              <a:defRPr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212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58633" y="1223682"/>
            <a:ext cx="10690893" cy="1775012"/>
          </a:xfrm>
        </p:spPr>
        <p:txBody>
          <a:bodyPr anchor="t" anchorCtr="0">
            <a:noAutofit/>
          </a:bodyPr>
          <a:lstStyle>
            <a:lvl1pPr algn="ctr" fontAlgn="t">
              <a:defRPr sz="6000" baseline="0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8633" y="3025588"/>
            <a:ext cx="10690893" cy="1147709"/>
          </a:xfrm>
        </p:spPr>
        <p:txBody>
          <a:bodyPr>
            <a:normAutofit/>
          </a:bodyPr>
          <a:lstStyle>
            <a:lvl1pPr marL="0" indent="0" algn="ctr">
              <a:buNone/>
              <a:defRPr sz="260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04505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B420-2589-5648-9F39-B4B57ADB4D12}" type="datetimeFigureOut">
              <a:rPr lang="en-US" smtClean="0"/>
              <a:t>8/8/2024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5298A-5451-C54F-BBDA-CE0945AD8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143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793" y="0"/>
            <a:ext cx="11080227" cy="12056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1793" y="1205607"/>
            <a:ext cx="11080226" cy="48132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892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  <p:sldLayoutId id="2147483650" r:id="rId4"/>
    <p:sldLayoutId id="2147483652" r:id="rId5"/>
    <p:sldLayoutId id="2147483653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Tx/>
        <a:buNone/>
        <a:defRPr sz="34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/>
        </a:buClr>
        <a:buFont typeface="Arial" charset="0"/>
        <a:buChar char="•"/>
        <a:defRPr sz="2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/>
        <a:buChar char="•"/>
        <a:defRPr sz="2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Arial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giftrangecalculator.com/" TargetMode="Externa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www.dropbox.com/scl/fi/i9vcz4qyimruk8qvw7bz7/APRAs-Gate.zip?rlkey=a1pcj2tl4pda0rgdste7gak8f&amp;e=1&amp;st=g6t8l38a&amp;bmus=1&amp;dl=0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mailto:jenna.majzoub@slu.edu" TargetMode="External"/><Relationship Id="rId3" Type="http://schemas.openxmlformats.org/officeDocument/2006/relationships/hyperlink" Target="https://www.linkedin.com/in/olive-buchholz-487676321/" TargetMode="External"/><Relationship Id="rId7" Type="http://schemas.openxmlformats.org/officeDocument/2006/relationships/hyperlink" Target="https://www.linkedin.com/in/peter-reiker-49410324a/" TargetMode="External"/><Relationship Id="rId2" Type="http://schemas.openxmlformats.org/officeDocument/2006/relationships/hyperlink" Target="mailto:olive.buchholz@slu.edu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mailto:peter.reiker@slu.edu" TargetMode="External"/><Relationship Id="rId5" Type="http://schemas.openxmlformats.org/officeDocument/2006/relationships/hyperlink" Target="https://www.linkedin.com/in/williamtran314/" TargetMode="External"/><Relationship Id="rId4" Type="http://schemas.openxmlformats.org/officeDocument/2006/relationships/hyperlink" Target="mailto:william.tran@slu.edu" TargetMode="External"/><Relationship Id="rId9" Type="http://schemas.openxmlformats.org/officeDocument/2006/relationships/hyperlink" Target="https://www.linkedin.com/in/jenna-majzoub/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4893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Financial Forecasting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Creating a predictive time-series model using ARIMA</a:t>
            </a:r>
          </a:p>
          <a:p>
            <a:pPr lvl="1"/>
            <a:r>
              <a:rPr lang="en-US" dirty="0"/>
              <a:t>Concocted by analyst/wizard Peter </a:t>
            </a:r>
            <a:r>
              <a:rPr lang="en-US" dirty="0" err="1"/>
              <a:t>Reiker</a:t>
            </a:r>
            <a:endParaRPr lang="en-US" dirty="0"/>
          </a:p>
          <a:p>
            <a:pPr lvl="1"/>
            <a:r>
              <a:rPr lang="en-US" dirty="0"/>
              <a:t>ARIMA: autoregressive integrated moving average</a:t>
            </a:r>
          </a:p>
          <a:p>
            <a:pPr lvl="2"/>
            <a:r>
              <a:rPr lang="en-US" dirty="0"/>
              <a:t>Like a linear regression built specifically for time-based data</a:t>
            </a:r>
          </a:p>
          <a:p>
            <a:pPr lvl="2"/>
            <a:r>
              <a:rPr lang="en-US" dirty="0"/>
              <a:t>Looks at past values and past errors to make predictions about future values</a:t>
            </a:r>
          </a:p>
          <a:p>
            <a:pPr lvl="2"/>
            <a:r>
              <a:rPr lang="en-US" dirty="0"/>
              <a:t>Offers simplicity and interpretability</a:t>
            </a:r>
          </a:p>
          <a:p>
            <a:pPr lvl="1"/>
            <a:r>
              <a:rPr lang="en-US" dirty="0"/>
              <a:t>Forecasts total annual gifts for the next fiscal year, as well as gifts by assignment unit and by primary unit</a:t>
            </a:r>
          </a:p>
        </p:txBody>
      </p:sp>
    </p:spTree>
    <p:extLst>
      <p:ext uri="{BB962C8B-B14F-4D97-AF65-F5344CB8AC3E}">
        <p14:creationId xmlns:p14="http://schemas.microsoft.com/office/powerpoint/2010/main" val="3337532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B1A055-02BC-4FBB-8CA9-49362D6B66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4628" y="435734"/>
            <a:ext cx="8882743" cy="5394179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B0732AC8-0E45-65FF-A5EF-10CB31C3BAC4}"/>
              </a:ext>
            </a:extLst>
          </p:cNvPr>
          <p:cNvSpPr/>
          <p:nvPr/>
        </p:nvSpPr>
        <p:spPr>
          <a:xfrm>
            <a:off x="9914306" y="1522856"/>
            <a:ext cx="398761" cy="460638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901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3F2F0AC-B12D-424A-AEF1-E80004A431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4083" y="542663"/>
            <a:ext cx="8723834" cy="5257799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B0732AC8-0E45-65FF-A5EF-10CB31C3BAC4}"/>
              </a:ext>
            </a:extLst>
          </p:cNvPr>
          <p:cNvSpPr/>
          <p:nvPr/>
        </p:nvSpPr>
        <p:spPr>
          <a:xfrm>
            <a:off x="9798001" y="2051100"/>
            <a:ext cx="398761" cy="460638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604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>
            <a:extLst>
              <a:ext uri="{FF2B5EF4-FFF2-40B4-BE49-F238E27FC236}">
                <a16:creationId xmlns:a16="http://schemas.microsoft.com/office/drawing/2014/main" id="{E1BB3063-CEE2-46CB-A511-9FA10099A974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949" y="479162"/>
            <a:ext cx="8724102" cy="5272810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36B4D7EC-47D6-E5A1-3819-6A6462E30F5B}"/>
              </a:ext>
            </a:extLst>
          </p:cNvPr>
          <p:cNvSpPr/>
          <p:nvPr/>
        </p:nvSpPr>
        <p:spPr>
          <a:xfrm>
            <a:off x="9817051" y="2997250"/>
            <a:ext cx="398761" cy="460638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6223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874798-4EC5-9640-9E12-96B245340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456" y="1929161"/>
            <a:ext cx="10675087" cy="1750036"/>
          </a:xfrm>
        </p:spPr>
        <p:txBody>
          <a:bodyPr/>
          <a:lstStyle/>
          <a:p>
            <a:r>
              <a:rPr lang="en-US" sz="5400" dirty="0"/>
              <a:t>Forging a new campaign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A36A32-3C29-E147-8C53-DC23335645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8456" y="2930231"/>
            <a:ext cx="10675088" cy="748966"/>
          </a:xfrm>
        </p:spPr>
        <p:txBody>
          <a:bodyPr/>
          <a:lstStyle/>
          <a:p>
            <a:r>
              <a:rPr lang="en-US" dirty="0"/>
              <a:t>Using data-driven decision-making to our advantage</a:t>
            </a:r>
          </a:p>
        </p:txBody>
      </p:sp>
    </p:spTree>
    <p:extLst>
      <p:ext uri="{BB962C8B-B14F-4D97-AF65-F5344CB8AC3E}">
        <p14:creationId xmlns:p14="http://schemas.microsoft.com/office/powerpoint/2010/main" val="2029576158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Campaign 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Creating </a:t>
            </a:r>
            <a:r>
              <a:rPr lang="en-US" i="1" dirty="0">
                <a:solidFill>
                  <a:schemeClr val="tx1"/>
                </a:solidFill>
              </a:rPr>
              <a:t>statistically-backed </a:t>
            </a:r>
            <a:r>
              <a:rPr lang="en-US" dirty="0">
                <a:solidFill>
                  <a:schemeClr val="tx1"/>
                </a:solidFill>
              </a:rPr>
              <a:t>goal projections for the upcoming campaign using our model</a:t>
            </a:r>
          </a:p>
          <a:p>
            <a:pPr lvl="1"/>
            <a:r>
              <a:rPr lang="en-US" dirty="0"/>
              <a:t>Total annual gifts are forecasted at $19.3M</a:t>
            </a:r>
          </a:p>
          <a:p>
            <a:pPr lvl="1"/>
            <a:r>
              <a:rPr lang="en-US" dirty="0"/>
              <a:t>Across five years (x5) = $96.8M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3BA46D-4552-0A7A-8173-EE61800783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7241"/>
          <a:stretch/>
        </p:blipFill>
        <p:spPr>
          <a:xfrm>
            <a:off x="3445869" y="3230397"/>
            <a:ext cx="5292074" cy="2788438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947638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4D5C812-CAE4-40E7-95D8-647F8B4E9B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ITC Benguiat Std Medium Cn" panose="02030606050306020704" pitchFamily="18" charset="0"/>
              </a:rPr>
              <a:t>Campaign Goals</a:t>
            </a:r>
          </a:p>
        </p:txBody>
      </p:sp>
      <p:pic>
        <p:nvPicPr>
          <p:cNvPr id="8" name="Picture 7" descr="A graph of blue and white bars&#10;&#10;Description automatically generated">
            <a:extLst>
              <a:ext uri="{FF2B5EF4-FFF2-40B4-BE49-F238E27FC236}">
                <a16:creationId xmlns:a16="http://schemas.microsoft.com/office/drawing/2014/main" id="{50BDA7E4-FBD8-1D2B-BDE7-18A41FAE1D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8932" y="547564"/>
            <a:ext cx="8434137" cy="512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0781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4D5C812-CAE4-40E7-95D8-647F8B4E9B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ITC Benguiat Std Medium Cn" panose="02030606050306020704" pitchFamily="18" charset="0"/>
              </a:rPr>
              <a:t>Campaign Goals</a:t>
            </a:r>
          </a:p>
        </p:txBody>
      </p:sp>
      <p:pic>
        <p:nvPicPr>
          <p:cNvPr id="5" name="Picture 4" descr="A graph of a chart&#10;&#10;Description automatically generated with medium confidence">
            <a:extLst>
              <a:ext uri="{FF2B5EF4-FFF2-40B4-BE49-F238E27FC236}">
                <a16:creationId xmlns:a16="http://schemas.microsoft.com/office/drawing/2014/main" id="{EBCFF7F7-BB14-37FB-1615-DBF541AD3E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468" y="174054"/>
            <a:ext cx="7621064" cy="5715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188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e chart with numbers and text&#10;&#10;Description automatically generated">
            <a:extLst>
              <a:ext uri="{FF2B5EF4-FFF2-40B4-BE49-F238E27FC236}">
                <a16:creationId xmlns:a16="http://schemas.microsoft.com/office/drawing/2014/main" id="{6F50853A-C96F-1A4D-F67D-419FA60CBB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7954" y="233988"/>
            <a:ext cx="4793682" cy="3595262"/>
          </a:xfrm>
          <a:prstGeom prst="rect">
            <a:avLst/>
          </a:prstGeom>
        </p:spPr>
      </p:pic>
      <p:pic>
        <p:nvPicPr>
          <p:cNvPr id="7" name="Picture 6" descr="A blue circle with white text&#10;&#10;Description automatically generated">
            <a:extLst>
              <a:ext uri="{FF2B5EF4-FFF2-40B4-BE49-F238E27FC236}">
                <a16:creationId xmlns:a16="http://schemas.microsoft.com/office/drawing/2014/main" id="{65E3B05F-170B-C5D6-F82C-9A5D4C5F05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0990" y="2232717"/>
            <a:ext cx="4711182" cy="3533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0052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Comparing to Prior Campaigns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Apra’s Gate </a:t>
            </a:r>
            <a:r>
              <a:rPr lang="en-US" dirty="0"/>
              <a:t>campaign is forecasted at $19.3M per year</a:t>
            </a:r>
            <a:endParaRPr lang="en-US" b="1" dirty="0">
              <a:solidFill>
                <a:schemeClr val="tx1"/>
              </a:solidFill>
            </a:endParaRPr>
          </a:p>
          <a:p>
            <a:pPr lvl="1"/>
            <a:r>
              <a:rPr lang="en-US" dirty="0"/>
              <a:t>“Campaign for Students” (2005-2011) shows $8.5M per year</a:t>
            </a:r>
          </a:p>
          <a:p>
            <a:pPr lvl="1"/>
            <a:r>
              <a:rPr lang="en-US" dirty="0"/>
              <a:t>“Insights Campaign” (2011-2023) shows $5.1M per year</a:t>
            </a:r>
          </a:p>
          <a:p>
            <a:pPr lvl="1"/>
            <a:r>
              <a:rPr lang="en-US" dirty="0"/>
              <a:t>Remember: the largest gifts are coming from currently unassigned donors</a:t>
            </a:r>
          </a:p>
          <a:p>
            <a:pPr lvl="1"/>
            <a:r>
              <a:rPr lang="en-US" dirty="0"/>
              <a:t>Therefore: this campaign should focus efforts to </a:t>
            </a:r>
            <a:r>
              <a:rPr lang="en-US" b="1" dirty="0"/>
              <a:t>engage currently unassigned donors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74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E40F93-DC17-F5DE-2FDF-7652FB8A0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/>
              <a:t>DUNGEONS AND DONORS:</a:t>
            </a:r>
            <a:br>
              <a:rPr lang="en-US" sz="5400" dirty="0"/>
            </a:br>
            <a:r>
              <a:rPr lang="en-US" sz="5400" dirty="0"/>
              <a:t>JOURNEY INTO THE NULL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A6FC21-6F93-12C7-92AF-6F66AC0B9C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Presented by Saint Louis University</a:t>
            </a:r>
          </a:p>
        </p:txBody>
      </p:sp>
    </p:spTree>
    <p:extLst>
      <p:ext uri="{BB962C8B-B14F-4D97-AF65-F5344CB8AC3E}">
        <p14:creationId xmlns:p14="http://schemas.microsoft.com/office/powerpoint/2010/main" val="714313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graph&#10;&#10;Description automatically generated">
            <a:extLst>
              <a:ext uri="{FF2B5EF4-FFF2-40B4-BE49-F238E27FC236}">
                <a16:creationId xmlns:a16="http://schemas.microsoft.com/office/drawing/2014/main" id="{1EA3D709-7CF5-C93A-4E1E-64CCF5A083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355" y="1506004"/>
            <a:ext cx="11485290" cy="3845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8602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gift pyramid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1793" y="935262"/>
            <a:ext cx="11080226" cy="4813228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Based on a one-year target of </a:t>
            </a:r>
            <a:r>
              <a:rPr lang="en-US" sz="3200" dirty="0"/>
              <a:t>$19.3M</a:t>
            </a:r>
          </a:p>
          <a:p>
            <a:pPr algn="ctr"/>
            <a:r>
              <a:rPr lang="en-US" sz="2000" dirty="0"/>
              <a:t>Tool provided by </a:t>
            </a:r>
            <a:r>
              <a:rPr lang="en-US" sz="2000" dirty="0">
                <a:hlinkClick r:id="rId2"/>
              </a:rPr>
              <a:t>The Fundraising Coach</a:t>
            </a:r>
            <a:endParaRPr lang="en-US" sz="2000" dirty="0"/>
          </a:p>
        </p:txBody>
      </p:sp>
      <p:pic>
        <p:nvPicPr>
          <p:cNvPr id="4" name="Content Placeholder 5">
            <a:extLst>
              <a:ext uri="{FF2B5EF4-FFF2-40B4-BE49-F238E27FC236}">
                <a16:creationId xmlns:a16="http://schemas.microsoft.com/office/drawing/2014/main" id="{540029FD-332C-50C1-41BA-2BDC4A7283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519" y="1899528"/>
            <a:ext cx="9268773" cy="417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3103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Gift Pyramid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846" y="1205607"/>
            <a:ext cx="3960049" cy="4813228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Verifying feasibility of gift brackets using donor activity from the last 10 years</a:t>
            </a:r>
          </a:p>
          <a:p>
            <a:pPr lvl="1"/>
            <a:r>
              <a:rPr lang="en-US" dirty="0"/>
              <a:t>Shows slight discrepancy towards higher brackets, but supported by a larger base in lower brackets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4BCD42-8F54-5EA2-9E06-4BE3558739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8824" y="1205607"/>
            <a:ext cx="5802600" cy="455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5216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Gift Pyramid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846" y="1065427"/>
            <a:ext cx="3960049" cy="4813228"/>
          </a:xfrm>
        </p:spPr>
        <p:txBody>
          <a:bodyPr>
            <a:normAutofit lnSpcReduction="10000"/>
          </a:bodyPr>
          <a:lstStyle/>
          <a:p>
            <a:pPr lvl="1"/>
            <a:r>
              <a:rPr lang="en-US" dirty="0"/>
              <a:t>Lead Gifts</a:t>
            </a:r>
          </a:p>
          <a:p>
            <a:pPr lvl="2"/>
            <a:r>
              <a:rPr lang="en-US" dirty="0"/>
              <a:t>3 donors at $2.5m+</a:t>
            </a:r>
          </a:p>
          <a:p>
            <a:pPr lvl="1"/>
            <a:r>
              <a:rPr lang="en-US" dirty="0"/>
              <a:t>Major Gifts</a:t>
            </a:r>
          </a:p>
          <a:p>
            <a:pPr lvl="2"/>
            <a:r>
              <a:rPr lang="en-US" dirty="0"/>
              <a:t>21 donors at $500k</a:t>
            </a:r>
          </a:p>
          <a:p>
            <a:pPr lvl="1"/>
            <a:r>
              <a:rPr lang="en-US" dirty="0"/>
              <a:t>Mid-level Gifts</a:t>
            </a:r>
          </a:p>
          <a:p>
            <a:pPr lvl="2"/>
            <a:r>
              <a:rPr lang="en-US" dirty="0"/>
              <a:t>110 donors at $50k</a:t>
            </a:r>
          </a:p>
          <a:p>
            <a:pPr lvl="1"/>
            <a:r>
              <a:rPr lang="en-US" dirty="0"/>
              <a:t>Low-level Gifts</a:t>
            </a:r>
          </a:p>
          <a:p>
            <a:pPr lvl="2"/>
            <a:r>
              <a:rPr lang="en-US" dirty="0"/>
              <a:t>812 donors at $5000</a:t>
            </a:r>
          </a:p>
          <a:p>
            <a:pPr lvl="1"/>
            <a:r>
              <a:rPr lang="en-US" dirty="0"/>
              <a:t>Prospective/Annual</a:t>
            </a:r>
          </a:p>
          <a:p>
            <a:pPr lvl="2"/>
            <a:r>
              <a:rPr lang="en-US" dirty="0"/>
              <a:t>2323 donors at $500</a:t>
            </a:r>
          </a:p>
          <a:p>
            <a:pPr lvl="1"/>
            <a:r>
              <a:rPr lang="en-US" dirty="0"/>
              <a:t>Total max potential: $28,721,500 per year</a:t>
            </a:r>
          </a:p>
        </p:txBody>
      </p:sp>
      <p:pic>
        <p:nvPicPr>
          <p:cNvPr id="5" name="Content Placeholder 11" descr="A drawing of a pyramid&#10;&#10;Description automatically generated">
            <a:extLst>
              <a:ext uri="{FF2B5EF4-FFF2-40B4-BE49-F238E27FC236}">
                <a16:creationId xmlns:a16="http://schemas.microsoft.com/office/drawing/2014/main" id="{50555B14-BE7F-454A-4453-881FD782DE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2215" y="1065427"/>
            <a:ext cx="5093588" cy="5093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006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792" y="0"/>
            <a:ext cx="11080227" cy="1205607"/>
          </a:xfrm>
        </p:spPr>
        <p:txBody>
          <a:bodyPr/>
          <a:lstStyle/>
          <a:p>
            <a:pPr algn="ctr"/>
            <a:r>
              <a:rPr lang="en-US" dirty="0"/>
              <a:t>Play APRA’S GATE!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EC8E11-1040-F1CF-4819-9078D5F2F9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25245" y="4978346"/>
            <a:ext cx="5533322" cy="918362"/>
          </a:xfrm>
        </p:spPr>
        <p:txBody>
          <a:bodyPr/>
          <a:lstStyle/>
          <a:p>
            <a:pPr algn="ctr"/>
            <a:r>
              <a:rPr lang="en-US" dirty="0">
                <a:hlinkClick r:id="rId2"/>
              </a:rPr>
              <a:t>Download link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9593434-C302-80FC-4073-C2511C264A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95" y="1606445"/>
            <a:ext cx="3911578" cy="298921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2EC6B93-863D-65A5-38A4-CFF7FD27EC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6117" y="1615522"/>
            <a:ext cx="3911578" cy="297106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64F775E-C235-132A-1054-875C86DCB2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7782" y="1606445"/>
            <a:ext cx="3878623" cy="297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6261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 with us!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1791" y="1205607"/>
            <a:ext cx="5915183" cy="2373788"/>
          </a:xfrm>
        </p:spPr>
        <p:txBody>
          <a:bodyPr>
            <a:normAutofit/>
          </a:bodyPr>
          <a:lstStyle/>
          <a:p>
            <a:r>
              <a:rPr lang="en-US" sz="2800" dirty="0"/>
              <a:t>Olive Buchholz</a:t>
            </a:r>
          </a:p>
          <a:p>
            <a:pPr>
              <a:lnSpc>
                <a:spcPct val="120000"/>
              </a:lnSpc>
            </a:pPr>
            <a:r>
              <a:rPr lang="en-US" sz="2000" dirty="0"/>
              <a:t>Prospect Analyst</a:t>
            </a:r>
          </a:p>
          <a:p>
            <a:pPr lvl="1">
              <a:lnSpc>
                <a:spcPct val="120000"/>
              </a:lnSpc>
            </a:pPr>
            <a:r>
              <a:rPr lang="en-US" sz="20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olive.buchholz@slu.edu</a:t>
            </a:r>
            <a:endParaRPr lang="en-US" sz="2000" dirty="0"/>
          </a:p>
          <a:p>
            <a:pPr lvl="1">
              <a:lnSpc>
                <a:spcPct val="120000"/>
              </a:lnSpc>
            </a:pPr>
            <a:r>
              <a:rPr lang="en-US" sz="20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linkedin.com/in/olive-buchholz-487676321</a:t>
            </a:r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22774" y="1205607"/>
            <a:ext cx="5681869" cy="2373788"/>
          </a:xfrm>
        </p:spPr>
        <p:txBody>
          <a:bodyPr>
            <a:normAutofit/>
          </a:bodyPr>
          <a:lstStyle/>
          <a:p>
            <a:r>
              <a:rPr lang="en-US" sz="2800" dirty="0"/>
              <a:t>William Tran </a:t>
            </a:r>
          </a:p>
          <a:p>
            <a:pPr>
              <a:lnSpc>
                <a:spcPct val="120000"/>
              </a:lnSpc>
            </a:pPr>
            <a:r>
              <a:rPr lang="en-US" sz="2000" dirty="0"/>
              <a:t>Prospect Analyst</a:t>
            </a:r>
            <a:endParaRPr lang="en-US" sz="2000" dirty="0"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lvl="1">
              <a:lnSpc>
                <a:spcPct val="120000"/>
              </a:lnSpc>
            </a:pPr>
            <a:r>
              <a:rPr lang="en-US" sz="20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william.tran@slu.edu</a:t>
            </a:r>
            <a:endParaRPr lang="en-US" sz="2000" dirty="0"/>
          </a:p>
          <a:p>
            <a:pPr lvl="1">
              <a:lnSpc>
                <a:spcPct val="120000"/>
              </a:lnSpc>
            </a:pPr>
            <a:r>
              <a:rPr lang="en-US" sz="2000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linkedin.com/in/williamtran314</a:t>
            </a:r>
            <a:endParaRPr lang="en-US" sz="2000" dirty="0"/>
          </a:p>
          <a:p>
            <a:pPr lvl="1">
              <a:lnSpc>
                <a:spcPct val="120000"/>
              </a:lnSpc>
            </a:pPr>
            <a:r>
              <a:rPr lang="en-US" sz="2000" dirty="0"/>
              <a:t>(714) 786-0764</a:t>
            </a:r>
          </a:p>
          <a:p>
            <a:pPr lvl="1"/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6714763-B1F0-0558-138F-625A5AD7B78C}"/>
              </a:ext>
            </a:extLst>
          </p:cNvPr>
          <p:cNvSpPr txBox="1">
            <a:spLocks/>
          </p:cNvSpPr>
          <p:nvPr/>
        </p:nvSpPr>
        <p:spPr>
          <a:xfrm>
            <a:off x="551791" y="3579395"/>
            <a:ext cx="5533322" cy="2373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Tx/>
              <a:buNone/>
              <a:defRPr sz="3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3"/>
              </a:buClr>
              <a:buFont typeface="Arial" charset="0"/>
              <a:buChar char="•"/>
              <a:defRPr sz="2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Arial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Peter </a:t>
            </a:r>
            <a:r>
              <a:rPr lang="en-US" sz="2800" dirty="0" err="1"/>
              <a:t>Reiker</a:t>
            </a:r>
            <a:endParaRPr lang="en-US" sz="2800" dirty="0"/>
          </a:p>
          <a:p>
            <a:pPr>
              <a:lnSpc>
                <a:spcPct val="120000"/>
              </a:lnSpc>
            </a:pPr>
            <a:r>
              <a:rPr lang="en-US" sz="2000" dirty="0"/>
              <a:t>Prospect Analyst</a:t>
            </a:r>
          </a:p>
          <a:p>
            <a:pPr lvl="1">
              <a:lnSpc>
                <a:spcPct val="120000"/>
              </a:lnSpc>
            </a:pPr>
            <a:r>
              <a:rPr lang="en-US" sz="2000" dirty="0"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peter.reiker@slu.edu</a:t>
            </a:r>
            <a:endParaRPr lang="en-US" sz="2000" dirty="0"/>
          </a:p>
          <a:p>
            <a:pPr lvl="1">
              <a:lnSpc>
                <a:spcPct val="120000"/>
              </a:lnSpc>
            </a:pPr>
            <a:r>
              <a:rPr lang="en-US" sz="2000" dirty="0"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linkedin.com/in/peter-reiker-49410324a</a:t>
            </a:r>
            <a:endParaRPr lang="en-US" sz="2000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0B780F7C-9384-07E1-164F-F15DBFE3C15F}"/>
              </a:ext>
            </a:extLst>
          </p:cNvPr>
          <p:cNvSpPr txBox="1">
            <a:spLocks/>
          </p:cNvSpPr>
          <p:nvPr/>
        </p:nvSpPr>
        <p:spPr>
          <a:xfrm>
            <a:off x="6415981" y="3579395"/>
            <a:ext cx="5681869" cy="222339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Tx/>
              <a:buNone/>
              <a:defRPr sz="3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3"/>
              </a:buClr>
              <a:buFont typeface="Arial" charset="0"/>
              <a:buChar char="•"/>
              <a:defRPr sz="2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/>
              <a:buChar char="•"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Arial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Jenna </a:t>
            </a:r>
            <a:r>
              <a:rPr lang="en-US" sz="2800" dirty="0" err="1"/>
              <a:t>Majzoub</a:t>
            </a:r>
            <a:endParaRPr lang="en-US" sz="2800" dirty="0"/>
          </a:p>
          <a:p>
            <a:pPr>
              <a:lnSpc>
                <a:spcPct val="120000"/>
              </a:lnSpc>
            </a:pPr>
            <a:r>
              <a:rPr lang="en-US" sz="2000" dirty="0"/>
              <a:t>Director, Prospect Management and Research</a:t>
            </a:r>
          </a:p>
          <a:p>
            <a:pPr lvl="1">
              <a:lnSpc>
                <a:spcPct val="120000"/>
              </a:lnSpc>
            </a:pPr>
            <a:r>
              <a:rPr lang="en-US" sz="2000" dirty="0"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jenna.majzoub@slu.edu</a:t>
            </a:r>
            <a:endParaRPr lang="en-US" sz="2000" dirty="0"/>
          </a:p>
          <a:p>
            <a:pPr lvl="1">
              <a:lnSpc>
                <a:spcPct val="120000"/>
              </a:lnSpc>
            </a:pPr>
            <a:r>
              <a:rPr lang="en-US" sz="2000" dirty="0"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linkedin.com/in/</a:t>
            </a:r>
            <a:r>
              <a:rPr lang="en-US" sz="2000" dirty="0" err="1"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jenna-majzoub</a:t>
            </a:r>
            <a:endParaRPr lang="en-US" sz="2000" dirty="0"/>
          </a:p>
          <a:p>
            <a:pPr lvl="1">
              <a:lnSpc>
                <a:spcPct val="120000"/>
              </a:lnSpc>
            </a:pPr>
            <a:r>
              <a:rPr lang="en-US" sz="2000" dirty="0"/>
              <a:t>(915) 217-3227</a:t>
            </a:r>
          </a:p>
        </p:txBody>
      </p:sp>
    </p:spTree>
    <p:extLst>
      <p:ext uri="{BB962C8B-B14F-4D97-AF65-F5344CB8AC3E}">
        <p14:creationId xmlns:p14="http://schemas.microsoft.com/office/powerpoint/2010/main" val="26924582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DDC67-28BD-A342-9C47-FEFFB6D4D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18648"/>
            <a:ext cx="12192000" cy="973951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438E5C-67DC-0F46-8996-50AC12860A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3319494"/>
            <a:ext cx="12192000" cy="1147709"/>
          </a:xfrm>
        </p:spPr>
        <p:txBody>
          <a:bodyPr>
            <a:normAutofit/>
          </a:bodyPr>
          <a:lstStyle/>
          <a:p>
            <a:r>
              <a:rPr lang="en-US" dirty="0"/>
              <a:t>Please complete your session evaluations in the mobile app. </a:t>
            </a:r>
          </a:p>
        </p:txBody>
      </p:sp>
    </p:spTree>
    <p:extLst>
      <p:ext uri="{BB962C8B-B14F-4D97-AF65-F5344CB8AC3E}">
        <p14:creationId xmlns:p14="http://schemas.microsoft.com/office/powerpoint/2010/main" val="26014791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cover with red text&#10;&#10;Description automatically generated">
            <a:extLst>
              <a:ext uri="{FF2B5EF4-FFF2-40B4-BE49-F238E27FC236}">
                <a16:creationId xmlns:a16="http://schemas.microsoft.com/office/drawing/2014/main" id="{4B64765E-B811-BEE1-E8F0-F7BB66C0A4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048"/>
            <a:ext cx="12186587" cy="6861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53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874798-4EC5-9640-9E12-96B245340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456" y="1929161"/>
            <a:ext cx="10675087" cy="1750036"/>
          </a:xfrm>
        </p:spPr>
        <p:txBody>
          <a:bodyPr/>
          <a:lstStyle/>
          <a:p>
            <a:r>
              <a:rPr lang="en-US" sz="5400" dirty="0"/>
              <a:t>Exploratory Data Analysis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A36A32-3C29-E147-8C53-DC23335645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8456" y="2930231"/>
            <a:ext cx="10675088" cy="748966"/>
          </a:xfrm>
        </p:spPr>
        <p:txBody>
          <a:bodyPr/>
          <a:lstStyle/>
          <a:p>
            <a:r>
              <a:rPr lang="en-US" dirty="0"/>
              <a:t>Gaining critical context clues through exploration</a:t>
            </a:r>
          </a:p>
        </p:txBody>
      </p:sp>
    </p:spTree>
    <p:extLst>
      <p:ext uri="{BB962C8B-B14F-4D97-AF65-F5344CB8AC3E}">
        <p14:creationId xmlns:p14="http://schemas.microsoft.com/office/powerpoint/2010/main" val="1011663456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Exploratory data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Building our understanding of the organization by considering multiple approaches to the dataset</a:t>
            </a:r>
          </a:p>
          <a:p>
            <a:pPr lvl="1"/>
            <a:r>
              <a:rPr lang="en-US" dirty="0"/>
              <a:t>Donor assignment</a:t>
            </a:r>
          </a:p>
          <a:p>
            <a:pPr lvl="2"/>
            <a:r>
              <a:rPr lang="en-US" dirty="0"/>
              <a:t>The largest gifts come from unassigned donors</a:t>
            </a:r>
          </a:p>
          <a:p>
            <a:pPr lvl="2"/>
            <a:r>
              <a:rPr lang="en-US" dirty="0"/>
              <a:t>Assignment does not seem to yield higher giving activity</a:t>
            </a:r>
          </a:p>
          <a:p>
            <a:pPr lvl="2"/>
            <a:r>
              <a:rPr lang="en-US" dirty="0"/>
              <a:t>“Primary unit” varies greatly within portfolios, “assignment unit” does not</a:t>
            </a:r>
          </a:p>
          <a:p>
            <a:pPr lvl="1"/>
            <a:r>
              <a:rPr lang="en-US" dirty="0"/>
              <a:t>Past campaigns</a:t>
            </a:r>
          </a:p>
          <a:p>
            <a:pPr lvl="2"/>
            <a:r>
              <a:rPr lang="en-US" dirty="0"/>
              <a:t>Wide fluctuations in duration, average gift amount, total gift count</a:t>
            </a:r>
          </a:p>
          <a:p>
            <a:pPr lvl="1"/>
            <a:r>
              <a:rPr lang="en-US" dirty="0"/>
              <a:t>Interaction activity</a:t>
            </a:r>
          </a:p>
          <a:p>
            <a:pPr lvl="2"/>
            <a:r>
              <a:rPr lang="en-US" dirty="0"/>
              <a:t>Interaction data is concentrated after 2020, far after all previous campaigns</a:t>
            </a:r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2290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Exploratory data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1792" y="1205607"/>
            <a:ext cx="3455431" cy="4813228"/>
          </a:xfrm>
        </p:spPr>
        <p:txBody>
          <a:bodyPr/>
          <a:lstStyle/>
          <a:p>
            <a:pPr lvl="1"/>
            <a:r>
              <a:rPr lang="en-US" dirty="0">
                <a:solidFill>
                  <a:schemeClr val="tx1"/>
                </a:solidFill>
              </a:rPr>
              <a:t>The </a:t>
            </a:r>
            <a:r>
              <a:rPr lang="en-US" i="1" dirty="0">
                <a:solidFill>
                  <a:schemeClr val="tx1"/>
                </a:solidFill>
              </a:rPr>
              <a:t>largest</a:t>
            </a:r>
            <a:r>
              <a:rPr lang="en-US" dirty="0">
                <a:solidFill>
                  <a:schemeClr val="tx1"/>
                </a:solidFill>
              </a:rPr>
              <a:t> gifts are coming from </a:t>
            </a:r>
            <a:r>
              <a:rPr lang="en-US" i="1" dirty="0">
                <a:solidFill>
                  <a:schemeClr val="tx1"/>
                </a:solidFill>
              </a:rPr>
              <a:t>unassigned donors</a:t>
            </a:r>
          </a:p>
          <a:p>
            <a:pPr lvl="1"/>
            <a:r>
              <a:rPr lang="en-US" i="1" dirty="0"/>
              <a:t>Assignment </a:t>
            </a:r>
            <a:r>
              <a:rPr lang="en-US" dirty="0"/>
              <a:t>does not seem to correlate with higher giving activity</a:t>
            </a:r>
            <a:endParaRPr lang="en-US" i="1" dirty="0">
              <a:solidFill>
                <a:schemeClr val="tx1"/>
              </a:solidFill>
            </a:endParaRPr>
          </a:p>
        </p:txBody>
      </p:sp>
      <p:pic>
        <p:nvPicPr>
          <p:cNvPr id="4" name="Picture 3" descr="A screenshot of a campaign&#10;&#10;Description automatically generated">
            <a:extLst>
              <a:ext uri="{FF2B5EF4-FFF2-40B4-BE49-F238E27FC236}">
                <a16:creationId xmlns:a16="http://schemas.microsoft.com/office/drawing/2014/main" id="{3AE72271-AC38-54DA-6037-7DB811A580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183" t="8073"/>
          <a:stretch/>
        </p:blipFill>
        <p:spPr>
          <a:xfrm>
            <a:off x="4312402" y="1205607"/>
            <a:ext cx="7327805" cy="4693093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523165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Exploratory data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Interactions seemingly </a:t>
            </a:r>
            <a:r>
              <a:rPr lang="en-US" i="1" dirty="0"/>
              <a:t>do not </a:t>
            </a:r>
            <a:r>
              <a:rPr lang="en-US" dirty="0"/>
              <a:t>correspond to any previous campaigns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7CCD38-7205-CE52-51B1-F04F625474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1" b="1392"/>
          <a:stretch/>
        </p:blipFill>
        <p:spPr>
          <a:xfrm>
            <a:off x="2932757" y="2243810"/>
            <a:ext cx="6318297" cy="3549395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95701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Exploratory data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656" y="1259749"/>
            <a:ext cx="11080226" cy="4813228"/>
          </a:xfrm>
        </p:spPr>
        <p:txBody>
          <a:bodyPr>
            <a:normAutofit/>
          </a:bodyPr>
          <a:lstStyle/>
          <a:p>
            <a:pPr lvl="1"/>
            <a:r>
              <a:rPr lang="en-US" sz="3200" u="sng" dirty="0"/>
              <a:t>Assumption #1</a:t>
            </a:r>
            <a:r>
              <a:rPr lang="en-US" sz="3200" dirty="0"/>
              <a:t>: Development Officers utilize “self-assignment” when building their portfolios</a:t>
            </a:r>
          </a:p>
          <a:p>
            <a:pPr lvl="1"/>
            <a:r>
              <a:rPr lang="en-US" sz="3200" u="sng" dirty="0"/>
              <a:t>Assumption #2</a:t>
            </a:r>
            <a:r>
              <a:rPr lang="en-US" sz="3200" dirty="0"/>
              <a:t>: Development Officers are </a:t>
            </a:r>
            <a:r>
              <a:rPr lang="en-US" sz="3200" i="1" dirty="0"/>
              <a:t>not</a:t>
            </a:r>
            <a:r>
              <a:rPr lang="en-US" sz="3200" dirty="0"/>
              <a:t> siloed according to their “primary unit” but by their “assignment unit”</a:t>
            </a:r>
          </a:p>
        </p:txBody>
      </p:sp>
    </p:spTree>
    <p:extLst>
      <p:ext uri="{BB962C8B-B14F-4D97-AF65-F5344CB8AC3E}">
        <p14:creationId xmlns:p14="http://schemas.microsoft.com/office/powerpoint/2010/main" val="3367103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874798-4EC5-9640-9E12-96B245340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456" y="1929161"/>
            <a:ext cx="10675087" cy="1750036"/>
          </a:xfrm>
        </p:spPr>
        <p:txBody>
          <a:bodyPr/>
          <a:lstStyle/>
          <a:p>
            <a:r>
              <a:rPr lang="en-US" sz="5400" dirty="0"/>
              <a:t>Financial Forecasting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A36A32-3C29-E147-8C53-DC23335645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8456" y="2930231"/>
            <a:ext cx="10675088" cy="748966"/>
          </a:xfrm>
        </p:spPr>
        <p:txBody>
          <a:bodyPr/>
          <a:lstStyle/>
          <a:p>
            <a:r>
              <a:rPr lang="en-US" dirty="0"/>
              <a:t>Applying time-series modeling to the campaign building process</a:t>
            </a:r>
          </a:p>
        </p:txBody>
      </p:sp>
    </p:spTree>
    <p:extLst>
      <p:ext uri="{BB962C8B-B14F-4D97-AF65-F5344CB8AC3E}">
        <p14:creationId xmlns:p14="http://schemas.microsoft.com/office/powerpoint/2010/main" val="822902189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Apra_DataScienceNow">
      <a:dk1>
        <a:srgbClr val="54555A"/>
      </a:dk1>
      <a:lt1>
        <a:srgbClr val="FFFFFF"/>
      </a:lt1>
      <a:dk2>
        <a:srgbClr val="AAA8AA"/>
      </a:dk2>
      <a:lt2>
        <a:srgbClr val="E5E4E6"/>
      </a:lt2>
      <a:accent1>
        <a:srgbClr val="006FA1"/>
      </a:accent1>
      <a:accent2>
        <a:srgbClr val="009FDD"/>
      </a:accent2>
      <a:accent3>
        <a:srgbClr val="AB672A"/>
      </a:accent3>
      <a:accent4>
        <a:srgbClr val="EA8923"/>
      </a:accent4>
      <a:accent5>
        <a:srgbClr val="E8B37F"/>
      </a:accent5>
      <a:accent6>
        <a:srgbClr val="F8DCBD"/>
      </a:accent6>
      <a:hlink>
        <a:srgbClr val="EA8A23"/>
      </a:hlink>
      <a:folHlink>
        <a:srgbClr val="54555A"/>
      </a:folHlink>
    </a:clrScheme>
    <a:fontScheme name="Corbel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63D9F8F-1677-3447-85D5-B26F96C20D90}" vid="{B5B72764-489D-3245-8A0F-B1DB79F10EF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Apra_1294127-24_DataScienceNow_PPT</Template>
  <TotalTime>418</TotalTime>
  <Words>563</Words>
  <Application>Microsoft Office PowerPoint</Application>
  <PresentationFormat>Widescreen</PresentationFormat>
  <Paragraphs>87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Corbel</vt:lpstr>
      <vt:lpstr>ITC Benguiat Std Medium Cn</vt:lpstr>
      <vt:lpstr>Office Theme</vt:lpstr>
      <vt:lpstr>PowerPoint Presentation</vt:lpstr>
      <vt:lpstr>DUNGEONS AND DONORS: JOURNEY INTO THE NULL</vt:lpstr>
      <vt:lpstr>PowerPoint Presentation</vt:lpstr>
      <vt:lpstr>Exploratory Data Analysis</vt:lpstr>
      <vt:lpstr>Exploratory data analysis</vt:lpstr>
      <vt:lpstr>Exploratory data analysis</vt:lpstr>
      <vt:lpstr>Exploratory data analysis</vt:lpstr>
      <vt:lpstr>Exploratory data analysis</vt:lpstr>
      <vt:lpstr>Financial Forecasting</vt:lpstr>
      <vt:lpstr>Financial Forecasting</vt:lpstr>
      <vt:lpstr>PowerPoint Presentation</vt:lpstr>
      <vt:lpstr>PowerPoint Presentation</vt:lpstr>
      <vt:lpstr>PowerPoint Presentation</vt:lpstr>
      <vt:lpstr>Forging a new campaign</vt:lpstr>
      <vt:lpstr>Setting Campaign Goals</vt:lpstr>
      <vt:lpstr>Campaign Goals</vt:lpstr>
      <vt:lpstr>Campaign Goals</vt:lpstr>
      <vt:lpstr>PowerPoint Presentation</vt:lpstr>
      <vt:lpstr>Comparing to Prior Campaigns</vt:lpstr>
      <vt:lpstr>PowerPoint Presentation</vt:lpstr>
      <vt:lpstr>The gift pyramid</vt:lpstr>
      <vt:lpstr>The Gift Pyramid</vt:lpstr>
      <vt:lpstr>The Gift Pyramid</vt:lpstr>
      <vt:lpstr>Play APRA’S GATE!</vt:lpstr>
      <vt:lpstr>Connect with us!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Kelly, Kara</dc:creator>
  <cp:lastModifiedBy>William Tran</cp:lastModifiedBy>
  <cp:revision>4</cp:revision>
  <dcterms:created xsi:type="dcterms:W3CDTF">2024-03-12T14:22:59Z</dcterms:created>
  <dcterms:modified xsi:type="dcterms:W3CDTF">2024-08-08T15:51:58Z</dcterms:modified>
</cp:coreProperties>
</file>