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1"/>
  </p:sldMasterIdLst>
  <p:sldIdLst>
    <p:sldId id="256" r:id="rId2"/>
    <p:sldId id="257" r:id="rId3"/>
    <p:sldId id="258" r:id="rId4"/>
    <p:sldId id="264" r:id="rId5"/>
    <p:sldId id="260" r:id="rId6"/>
    <p:sldId id="266" r:id="rId7"/>
    <p:sldId id="268" r:id="rId8"/>
    <p:sldId id="267" r:id="rId9"/>
    <p:sldId id="270" r:id="rId10"/>
    <p:sldId id="269" r:id="rId11"/>
    <p:sldId id="290" r:id="rId12"/>
    <p:sldId id="271" r:id="rId13"/>
    <p:sldId id="286" r:id="rId14"/>
    <p:sldId id="272" r:id="rId15"/>
    <p:sldId id="273" r:id="rId16"/>
    <p:sldId id="274" r:id="rId17"/>
    <p:sldId id="259" r:id="rId18"/>
    <p:sldId id="275" r:id="rId19"/>
    <p:sldId id="276" r:id="rId20"/>
    <p:sldId id="277" r:id="rId21"/>
    <p:sldId id="289" r:id="rId22"/>
    <p:sldId id="291" r:id="rId23"/>
    <p:sldId id="292" r:id="rId24"/>
    <p:sldId id="285" r:id="rId25"/>
    <p:sldId id="293" r:id="rId26"/>
    <p:sldId id="279" r:id="rId27"/>
    <p:sldId id="288" r:id="rId28"/>
    <p:sldId id="287" r:id="rId29"/>
    <p:sldId id="280" r:id="rId30"/>
    <p:sldId id="281" r:id="rId31"/>
    <p:sldId id="282" r:id="rId32"/>
    <p:sldId id="283" r:id="rId33"/>
    <p:sldId id="284" r:id="rId34"/>
  </p:sldIdLst>
  <p:sldSz cx="9144000" cy="6858000" type="screen4x3"/>
  <p:notesSz cx="6858000" cy="9144000"/>
  <p:embeddedFontLst>
    <p:embeddedFont>
      <p:font typeface="ITC Benguiat Std Book Cn" panose="02030506050306020704" pitchFamily="18" charset="0"/>
      <p:regular r:id="rId35"/>
      <p:bold r:id="rId36"/>
      <p:italic r:id="rId37"/>
      <p:boldItalic r:id="rId38"/>
    </p:embeddedFont>
    <p:embeddedFont>
      <p:font typeface="ITC Benguiat Std Medium Cn" panose="02030606050306020704" pitchFamily="18" charset="0"/>
      <p:regular r:id="rId39"/>
      <p: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AA4D41-048F-A94C-A321-8E33C40A0504}">
          <p14:sldIdLst>
            <p14:sldId id="256"/>
            <p14:sldId id="257"/>
            <p14:sldId id="258"/>
            <p14:sldId id="264"/>
            <p14:sldId id="260"/>
            <p14:sldId id="266"/>
            <p14:sldId id="268"/>
            <p14:sldId id="267"/>
            <p14:sldId id="270"/>
            <p14:sldId id="269"/>
            <p14:sldId id="290"/>
            <p14:sldId id="271"/>
            <p14:sldId id="286"/>
            <p14:sldId id="272"/>
            <p14:sldId id="273"/>
            <p14:sldId id="274"/>
            <p14:sldId id="259"/>
            <p14:sldId id="275"/>
            <p14:sldId id="276"/>
            <p14:sldId id="277"/>
            <p14:sldId id="289"/>
            <p14:sldId id="291"/>
            <p14:sldId id="292"/>
            <p14:sldId id="285"/>
            <p14:sldId id="293"/>
            <p14:sldId id="279"/>
            <p14:sldId id="288"/>
            <p14:sldId id="287"/>
            <p14:sldId id="280"/>
            <p14:sldId id="281"/>
            <p14:sldId id="282"/>
            <p14:sldId id="283"/>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DC635-CA82-4F11-9D18-93433B51D4EB}" v="1" dt="2024-06-11T19:46:17.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9" d="100"/>
          <a:sy n="139" d="100"/>
        </p:scale>
        <p:origin x="137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Tran" userId="238defb9-d10a-43b2-bc1d-c3a4cf9f3d73" providerId="ADAL" clId="{FA2BEFC0-B09C-4A8A-A8D1-83ED483F1AEC}"/>
    <pc:docChg chg="custSel modSld">
      <pc:chgData name="William Tran" userId="238defb9-d10a-43b2-bc1d-c3a4cf9f3d73" providerId="ADAL" clId="{FA2BEFC0-B09C-4A8A-A8D1-83ED483F1AEC}" dt="2024-06-12T16:57:39.578" v="7" actId="20577"/>
      <pc:docMkLst>
        <pc:docMk/>
      </pc:docMkLst>
      <pc:sldChg chg="modSp mod">
        <pc:chgData name="William Tran" userId="238defb9-d10a-43b2-bc1d-c3a4cf9f3d73" providerId="ADAL" clId="{FA2BEFC0-B09C-4A8A-A8D1-83ED483F1AEC}" dt="2024-06-12T16:57:39.578" v="7" actId="20577"/>
        <pc:sldMkLst>
          <pc:docMk/>
          <pc:sldMk cId="1245416566" sldId="285"/>
        </pc:sldMkLst>
        <pc:spChg chg="mod">
          <ac:chgData name="William Tran" userId="238defb9-d10a-43b2-bc1d-c3a4cf9f3d73" providerId="ADAL" clId="{FA2BEFC0-B09C-4A8A-A8D1-83ED483F1AEC}" dt="2024-06-12T16:57:39.578" v="7" actId="20577"/>
          <ac:spMkLst>
            <pc:docMk/>
            <pc:sldMk cId="1245416566" sldId="285"/>
            <ac:spMk id="5" creationId="{3E1733DA-61BC-1711-5D15-894244121B45}"/>
          </ac:spMkLst>
        </pc:spChg>
      </pc:sldChg>
    </pc:docChg>
  </pc:docChgLst>
  <pc:docChgLst>
    <pc:chgData name="William Tran" userId="238defb9-d10a-43b2-bc1d-c3a4cf9f3d73" providerId="ADAL" clId="{E45DC635-CA82-4F11-9D18-93433B51D4EB}"/>
    <pc:docChg chg="custSel modSld">
      <pc:chgData name="William Tran" userId="238defb9-d10a-43b2-bc1d-c3a4cf9f3d73" providerId="ADAL" clId="{E45DC635-CA82-4F11-9D18-93433B51D4EB}" dt="2024-06-11T19:47:09.968" v="148" actId="1076"/>
      <pc:docMkLst>
        <pc:docMk/>
      </pc:docMkLst>
      <pc:sldChg chg="modSp mod">
        <pc:chgData name="William Tran" userId="238defb9-d10a-43b2-bc1d-c3a4cf9f3d73" providerId="ADAL" clId="{E45DC635-CA82-4F11-9D18-93433B51D4EB}" dt="2024-06-11T14:46:33.167" v="84" actId="20577"/>
        <pc:sldMkLst>
          <pc:docMk/>
          <pc:sldMk cId="3694827181" sldId="272"/>
        </pc:sldMkLst>
        <pc:spChg chg="mod">
          <ac:chgData name="William Tran" userId="238defb9-d10a-43b2-bc1d-c3a4cf9f3d73" providerId="ADAL" clId="{E45DC635-CA82-4F11-9D18-93433B51D4EB}" dt="2024-06-11T14:46:33.167" v="84" actId="20577"/>
          <ac:spMkLst>
            <pc:docMk/>
            <pc:sldMk cId="3694827181" sldId="272"/>
            <ac:spMk id="5" creationId="{3E1733DA-61BC-1711-5D15-894244121B45}"/>
          </ac:spMkLst>
        </pc:spChg>
      </pc:sldChg>
      <pc:sldChg chg="modSp mod">
        <pc:chgData name="William Tran" userId="238defb9-d10a-43b2-bc1d-c3a4cf9f3d73" providerId="ADAL" clId="{E45DC635-CA82-4F11-9D18-93433B51D4EB}" dt="2024-06-11T19:47:09.968" v="148" actId="1076"/>
        <pc:sldMkLst>
          <pc:docMk/>
          <pc:sldMk cId="4233664671" sldId="277"/>
        </pc:sldMkLst>
        <pc:picChg chg="mod modCrop">
          <ac:chgData name="William Tran" userId="238defb9-d10a-43b2-bc1d-c3a4cf9f3d73" providerId="ADAL" clId="{E45DC635-CA82-4F11-9D18-93433B51D4EB}" dt="2024-06-11T19:47:09.968" v="148" actId="1076"/>
          <ac:picMkLst>
            <pc:docMk/>
            <pc:sldMk cId="4233664671" sldId="277"/>
            <ac:picMk id="4" creationId="{B974B56D-00F2-28A2-A8BE-38EFF3F3BF0E}"/>
          </ac:picMkLst>
        </pc:picChg>
      </pc:sldChg>
      <pc:sldChg chg="modSp mod">
        <pc:chgData name="William Tran" userId="238defb9-d10a-43b2-bc1d-c3a4cf9f3d73" providerId="ADAL" clId="{E45DC635-CA82-4F11-9D18-93433B51D4EB}" dt="2024-06-11T14:51:58.845" v="139" actId="115"/>
        <pc:sldMkLst>
          <pc:docMk/>
          <pc:sldMk cId="1245416566" sldId="285"/>
        </pc:sldMkLst>
        <pc:spChg chg="mod">
          <ac:chgData name="William Tran" userId="238defb9-d10a-43b2-bc1d-c3a4cf9f3d73" providerId="ADAL" clId="{E45DC635-CA82-4F11-9D18-93433B51D4EB}" dt="2024-06-11T14:51:58.845" v="139" actId="115"/>
          <ac:spMkLst>
            <pc:docMk/>
            <pc:sldMk cId="1245416566" sldId="285"/>
            <ac:spMk id="5" creationId="{3E1733DA-61BC-1711-5D15-894244121B45}"/>
          </ac:spMkLst>
        </pc:spChg>
      </pc:sldChg>
      <pc:sldChg chg="addSp delSp modSp mod">
        <pc:chgData name="William Tran" userId="238defb9-d10a-43b2-bc1d-c3a4cf9f3d73" providerId="ADAL" clId="{E45DC635-CA82-4F11-9D18-93433B51D4EB}" dt="2024-06-11T19:46:24.149" v="146" actId="1076"/>
        <pc:sldMkLst>
          <pc:docMk/>
          <pc:sldMk cId="273618897" sldId="291"/>
        </pc:sldMkLst>
        <pc:picChg chg="del">
          <ac:chgData name="William Tran" userId="238defb9-d10a-43b2-bc1d-c3a4cf9f3d73" providerId="ADAL" clId="{E45DC635-CA82-4F11-9D18-93433B51D4EB}" dt="2024-06-11T19:46:20.845" v="144" actId="478"/>
          <ac:picMkLst>
            <pc:docMk/>
            <pc:sldMk cId="273618897" sldId="291"/>
            <ac:picMk id="4" creationId="{F3DE9381-5127-FE8A-9C8E-C614D9293ED0}"/>
          </ac:picMkLst>
        </pc:picChg>
        <pc:picChg chg="add mod">
          <ac:chgData name="William Tran" userId="238defb9-d10a-43b2-bc1d-c3a4cf9f3d73" providerId="ADAL" clId="{E45DC635-CA82-4F11-9D18-93433B51D4EB}" dt="2024-06-11T19:46:24.149" v="146" actId="1076"/>
          <ac:picMkLst>
            <pc:docMk/>
            <pc:sldMk cId="273618897" sldId="291"/>
            <ac:picMk id="5" creationId="{EBCFF7F7-BB14-37FB-1615-DBF541AD3EC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56B420-2589-5648-9F39-B4B57ADB4D12}"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97249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14415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36615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53823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6B420-2589-5648-9F39-B4B57ADB4D12}"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393244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56B420-2589-5648-9F39-B4B57ADB4D12}"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23662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56B420-2589-5648-9F39-B4B57ADB4D12}"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7739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56B420-2589-5648-9F39-B4B57ADB4D12}"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82963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6B420-2589-5648-9F39-B4B57ADB4D12}"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180761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6B420-2589-5648-9F39-B4B57ADB4D12}"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6461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6B420-2589-5648-9F39-B4B57ADB4D12}"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7205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6B420-2589-5648-9F39-B4B57ADB4D12}" type="datetimeFigureOut">
              <a:rPr lang="en-US" smtClean="0"/>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t>‹#›</a:t>
            </a:fld>
            <a:endParaRPr lang="en-US"/>
          </a:p>
        </p:txBody>
      </p:sp>
    </p:spTree>
    <p:extLst>
      <p:ext uri="{BB962C8B-B14F-4D97-AF65-F5344CB8AC3E}">
        <p14:creationId xmlns:p14="http://schemas.microsoft.com/office/powerpoint/2010/main" val="3544943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Exploratory Data Analysis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Of the four campaigns already executed, only </a:t>
            </a:r>
            <a:r>
              <a:rPr lang="en-US" u="sng" dirty="0">
                <a:solidFill>
                  <a:schemeClr val="bg1"/>
                </a:solidFill>
              </a:rPr>
              <a:t>three</a:t>
            </a:r>
            <a:r>
              <a:rPr lang="en-US" dirty="0">
                <a:solidFill>
                  <a:schemeClr val="bg1"/>
                </a:solidFill>
              </a:rPr>
              <a:t> show substantial contributions</a:t>
            </a:r>
          </a:p>
          <a:p>
            <a:pPr lvl="1"/>
            <a:r>
              <a:rPr lang="en-US" dirty="0">
                <a:solidFill>
                  <a:schemeClr val="bg1"/>
                </a:solidFill>
              </a:rPr>
              <a:t>Clarity Campaign only shows 1 total gift of $150</a:t>
            </a:r>
          </a:p>
          <a:p>
            <a:pPr lvl="1"/>
            <a:r>
              <a:rPr lang="en-US" dirty="0">
                <a:solidFill>
                  <a:schemeClr val="bg1"/>
                </a:solidFill>
              </a:rPr>
              <a:t>The other three campaigns show wide fluctuations in duration, average gift amount, gift count</a:t>
            </a:r>
          </a:p>
          <a:p>
            <a:pPr lvl="1"/>
            <a:r>
              <a:rPr lang="en-US" dirty="0">
                <a:solidFill>
                  <a:schemeClr val="bg1"/>
                </a:solidFill>
              </a:rPr>
              <a:t>Most common primary unit in each campaign is Attain Campus, most common assignment unit in each campaign is DXO</a:t>
            </a:r>
          </a:p>
        </p:txBody>
      </p:sp>
    </p:spTree>
    <p:extLst>
      <p:ext uri="{BB962C8B-B14F-4D97-AF65-F5344CB8AC3E}">
        <p14:creationId xmlns:p14="http://schemas.microsoft.com/office/powerpoint/2010/main" val="240918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Exploratory Data Analysis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Of the four campaigns already executed, only </a:t>
            </a:r>
            <a:r>
              <a:rPr lang="en-US" u="sng" dirty="0">
                <a:solidFill>
                  <a:schemeClr val="bg1"/>
                </a:solidFill>
              </a:rPr>
              <a:t>three</a:t>
            </a:r>
            <a:r>
              <a:rPr lang="en-US" dirty="0">
                <a:solidFill>
                  <a:schemeClr val="bg1"/>
                </a:solidFill>
              </a:rPr>
              <a:t> show substantial contributions</a:t>
            </a:r>
          </a:p>
          <a:p>
            <a:pPr lvl="1"/>
            <a:r>
              <a:rPr lang="en-US" dirty="0">
                <a:solidFill>
                  <a:schemeClr val="bg1"/>
                </a:solidFill>
              </a:rPr>
              <a:t>Clarity Campaign only shows 1 total gift of $150</a:t>
            </a:r>
          </a:p>
          <a:p>
            <a:pPr lvl="1"/>
            <a:r>
              <a:rPr lang="en-US" dirty="0">
                <a:solidFill>
                  <a:schemeClr val="bg1"/>
                </a:solidFill>
              </a:rPr>
              <a:t>The other three campaigns show wide fluctuations in duration, average gift amount, gift count</a:t>
            </a:r>
          </a:p>
          <a:p>
            <a:pPr lvl="1"/>
            <a:r>
              <a:rPr lang="en-US" dirty="0">
                <a:solidFill>
                  <a:schemeClr val="bg1"/>
                </a:solidFill>
              </a:rPr>
              <a:t>Most common primary unit in each campaign is Attain Campus, most common assignment unit in each campaign is DXO</a:t>
            </a:r>
          </a:p>
        </p:txBody>
      </p:sp>
    </p:spTree>
    <p:extLst>
      <p:ext uri="{BB962C8B-B14F-4D97-AF65-F5344CB8AC3E}">
        <p14:creationId xmlns:p14="http://schemas.microsoft.com/office/powerpoint/2010/main" val="288686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Exploratory Data Analysis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Interactions seemingly do not correspond to any previous campaigns</a:t>
            </a:r>
          </a:p>
        </p:txBody>
      </p:sp>
      <p:pic>
        <p:nvPicPr>
          <p:cNvPr id="4" name="Picture 3">
            <a:extLst>
              <a:ext uri="{FF2B5EF4-FFF2-40B4-BE49-F238E27FC236}">
                <a16:creationId xmlns:a16="http://schemas.microsoft.com/office/drawing/2014/main" id="{5BE5644B-7F71-AE37-3195-5C32B9129EFE}"/>
              </a:ext>
            </a:extLst>
          </p:cNvPr>
          <p:cNvPicPr>
            <a:picLocks noChangeAspect="1"/>
          </p:cNvPicPr>
          <p:nvPr/>
        </p:nvPicPr>
        <p:blipFill>
          <a:blip r:embed="rId3"/>
          <a:stretch>
            <a:fillRect/>
          </a:stretch>
        </p:blipFill>
        <p:spPr>
          <a:xfrm>
            <a:off x="1742860" y="2755152"/>
            <a:ext cx="5658280" cy="3223477"/>
          </a:xfrm>
          <a:prstGeom prst="rect">
            <a:avLst/>
          </a:prstGeom>
        </p:spPr>
      </p:pic>
    </p:spTree>
    <p:extLst>
      <p:ext uri="{BB962C8B-B14F-4D97-AF65-F5344CB8AC3E}">
        <p14:creationId xmlns:p14="http://schemas.microsoft.com/office/powerpoint/2010/main" val="238848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Exploratory Data Analysis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a:xfrm>
            <a:off x="457200" y="1600200"/>
            <a:ext cx="3619786" cy="4525963"/>
          </a:xfrm>
        </p:spPr>
        <p:txBody>
          <a:bodyPr>
            <a:normAutofit lnSpcReduction="10000"/>
          </a:bodyPr>
          <a:lstStyle/>
          <a:p>
            <a:r>
              <a:rPr lang="en-US" dirty="0">
                <a:solidFill>
                  <a:schemeClr val="bg1"/>
                </a:solidFill>
              </a:rPr>
              <a:t>The largest gifts are coming from unassigned donors</a:t>
            </a:r>
          </a:p>
          <a:p>
            <a:r>
              <a:rPr lang="en-US" dirty="0">
                <a:solidFill>
                  <a:schemeClr val="bg1"/>
                </a:solidFill>
              </a:rPr>
              <a:t>Assignment does not seem to correlate with higher giving amounts</a:t>
            </a:r>
          </a:p>
        </p:txBody>
      </p:sp>
      <p:pic>
        <p:nvPicPr>
          <p:cNvPr id="4" name="Picture 3" descr="A screenshot of a campaign&#10;&#10;Description automatically generated">
            <a:extLst>
              <a:ext uri="{FF2B5EF4-FFF2-40B4-BE49-F238E27FC236}">
                <a16:creationId xmlns:a16="http://schemas.microsoft.com/office/drawing/2014/main" id="{FB3396C4-9978-34A6-76DF-AA684AD60247}"/>
              </a:ext>
            </a:extLst>
          </p:cNvPr>
          <p:cNvPicPr>
            <a:picLocks noChangeAspect="1"/>
          </p:cNvPicPr>
          <p:nvPr/>
        </p:nvPicPr>
        <p:blipFill rotWithShape="1">
          <a:blip r:embed="rId3"/>
          <a:srcRect l="23183" t="8073"/>
          <a:stretch/>
        </p:blipFill>
        <p:spPr>
          <a:xfrm>
            <a:off x="4076986" y="2062556"/>
            <a:ext cx="4989061" cy="3195244"/>
          </a:xfrm>
          <a:prstGeom prst="rect">
            <a:avLst/>
          </a:prstGeom>
        </p:spPr>
      </p:pic>
    </p:spTree>
    <p:extLst>
      <p:ext uri="{BB962C8B-B14F-4D97-AF65-F5344CB8AC3E}">
        <p14:creationId xmlns:p14="http://schemas.microsoft.com/office/powerpoint/2010/main" val="365144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Exploratory Data Analysis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Assumption #1: DOs utilize self-assignment when building their portfolios</a:t>
            </a:r>
          </a:p>
          <a:p>
            <a:r>
              <a:rPr lang="en-US" dirty="0">
                <a:solidFill>
                  <a:schemeClr val="bg1"/>
                </a:solidFill>
              </a:rPr>
              <a:t>Assumption #2: DOs are not siloed by primary unit nor by assignment unit</a:t>
            </a:r>
          </a:p>
        </p:txBody>
      </p:sp>
    </p:spTree>
    <p:extLst>
      <p:ext uri="{BB962C8B-B14F-4D97-AF65-F5344CB8AC3E}">
        <p14:creationId xmlns:p14="http://schemas.microsoft.com/office/powerpoint/2010/main" val="369482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8DF7C5-8DD0-2CBF-3DA7-59361821A072}"/>
              </a:ext>
            </a:extLst>
          </p:cNvPr>
          <p:cNvSpPr txBox="1"/>
          <p:nvPr/>
        </p:nvSpPr>
        <p:spPr>
          <a:xfrm>
            <a:off x="1065654" y="2730483"/>
            <a:ext cx="7012691" cy="830997"/>
          </a:xfrm>
          <a:prstGeom prst="rect">
            <a:avLst/>
          </a:prstGeom>
          <a:noFill/>
        </p:spPr>
        <p:txBody>
          <a:bodyPr wrap="square" rtlCol="0">
            <a:spAutoFit/>
          </a:bodyPr>
          <a:lstStyle/>
          <a:p>
            <a:pPr algn="ctr"/>
            <a:r>
              <a:rPr lang="en-US" sz="4800" dirty="0">
                <a:solidFill>
                  <a:schemeClr val="bg1"/>
                </a:solidFill>
                <a:latin typeface="ITC Benguiat Std Medium Cn" panose="02030606050306020704" pitchFamily="18" charset="0"/>
              </a:rPr>
              <a:t>Financial Forecasting</a:t>
            </a:r>
            <a:endParaRPr lang="en-US" sz="4400" dirty="0">
              <a:solidFill>
                <a:schemeClr val="bg1"/>
              </a:solidFill>
              <a:latin typeface="ITC Benguiat Std Medium Cn" panose="02030606050306020704" pitchFamily="18" charset="0"/>
            </a:endParaRPr>
          </a:p>
        </p:txBody>
      </p:sp>
    </p:spTree>
    <p:extLst>
      <p:ext uri="{BB962C8B-B14F-4D97-AF65-F5344CB8AC3E}">
        <p14:creationId xmlns:p14="http://schemas.microsoft.com/office/powerpoint/2010/main" val="242611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Financial Forecasting</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Using a bespoke ARIMA time-series predictive model concocted by analyst/wizard Peter </a:t>
            </a:r>
            <a:r>
              <a:rPr lang="en-US" dirty="0" err="1">
                <a:solidFill>
                  <a:schemeClr val="bg1"/>
                </a:solidFill>
              </a:rPr>
              <a:t>Reiker</a:t>
            </a:r>
            <a:endParaRPr lang="en-US" dirty="0">
              <a:solidFill>
                <a:schemeClr val="bg1"/>
              </a:solidFill>
            </a:endParaRPr>
          </a:p>
          <a:p>
            <a:r>
              <a:rPr lang="en-US" dirty="0">
                <a:solidFill>
                  <a:schemeClr val="bg1"/>
                </a:solidFill>
              </a:rPr>
              <a:t>Forecasts total annual gifts for next fiscal year, as well as subsets by assignment unit and primary unit</a:t>
            </a:r>
          </a:p>
        </p:txBody>
      </p:sp>
    </p:spTree>
    <p:extLst>
      <p:ext uri="{BB962C8B-B14F-4D97-AF65-F5344CB8AC3E}">
        <p14:creationId xmlns:p14="http://schemas.microsoft.com/office/powerpoint/2010/main" val="270972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B1A055-02BC-4FBB-8CA9-49362D6B66EC}"/>
              </a:ext>
            </a:extLst>
          </p:cNvPr>
          <p:cNvPicPr>
            <a:picLocks noChangeAspect="1"/>
          </p:cNvPicPr>
          <p:nvPr/>
        </p:nvPicPr>
        <p:blipFill>
          <a:blip r:embed="rId3"/>
          <a:stretch>
            <a:fillRect/>
          </a:stretch>
        </p:blipFill>
        <p:spPr>
          <a:xfrm>
            <a:off x="61875" y="947075"/>
            <a:ext cx="8882743" cy="5394179"/>
          </a:xfrm>
          <a:prstGeom prst="rect">
            <a:avLst/>
          </a:prstGeom>
        </p:spPr>
      </p:pic>
      <p:sp>
        <p:nvSpPr>
          <p:cNvPr id="3" name="Oval 2">
            <a:extLst>
              <a:ext uri="{FF2B5EF4-FFF2-40B4-BE49-F238E27FC236}">
                <a16:creationId xmlns:a16="http://schemas.microsoft.com/office/drawing/2014/main" id="{B0732AC8-0E45-65FF-A5EF-10CB31C3BAC4}"/>
              </a:ext>
            </a:extLst>
          </p:cNvPr>
          <p:cNvSpPr/>
          <p:nvPr/>
        </p:nvSpPr>
        <p:spPr>
          <a:xfrm>
            <a:off x="8312100" y="2014431"/>
            <a:ext cx="398761" cy="460638"/>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90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F2F0AC-B12D-424A-AEF1-E80004A431CE}"/>
              </a:ext>
            </a:extLst>
          </p:cNvPr>
          <p:cNvPicPr>
            <a:picLocks noChangeAspect="1"/>
          </p:cNvPicPr>
          <p:nvPr/>
        </p:nvPicPr>
        <p:blipFill>
          <a:blip r:embed="rId3"/>
          <a:stretch>
            <a:fillRect/>
          </a:stretch>
        </p:blipFill>
        <p:spPr>
          <a:xfrm>
            <a:off x="210083" y="1003300"/>
            <a:ext cx="8723834" cy="5257799"/>
          </a:xfrm>
          <a:prstGeom prst="rect">
            <a:avLst/>
          </a:prstGeom>
        </p:spPr>
      </p:pic>
      <p:sp>
        <p:nvSpPr>
          <p:cNvPr id="3" name="Oval 2">
            <a:extLst>
              <a:ext uri="{FF2B5EF4-FFF2-40B4-BE49-F238E27FC236}">
                <a16:creationId xmlns:a16="http://schemas.microsoft.com/office/drawing/2014/main" id="{B0732AC8-0E45-65FF-A5EF-10CB31C3BAC4}"/>
              </a:ext>
            </a:extLst>
          </p:cNvPr>
          <p:cNvSpPr/>
          <p:nvPr/>
        </p:nvSpPr>
        <p:spPr>
          <a:xfrm>
            <a:off x="8274000" y="2511738"/>
            <a:ext cx="398761" cy="460638"/>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1BB3063-CEE2-46CB-A511-9FA10099A974}"/>
              </a:ext>
            </a:extLst>
          </p:cNvPr>
          <p:cNvPicPr>
            <a:picLocks noGrp="1" noChangeAspect="1"/>
          </p:cNvPicPr>
          <p:nvPr/>
        </p:nvPicPr>
        <p:blipFill>
          <a:blip r:embed="rId3"/>
          <a:stretch>
            <a:fillRect/>
          </a:stretch>
        </p:blipFill>
        <p:spPr>
          <a:xfrm>
            <a:off x="209949" y="939800"/>
            <a:ext cx="8724102" cy="5272810"/>
          </a:xfrm>
          <a:prstGeom prst="rect">
            <a:avLst/>
          </a:prstGeom>
        </p:spPr>
      </p:pic>
      <p:sp>
        <p:nvSpPr>
          <p:cNvPr id="5" name="Oval 4">
            <a:extLst>
              <a:ext uri="{FF2B5EF4-FFF2-40B4-BE49-F238E27FC236}">
                <a16:creationId xmlns:a16="http://schemas.microsoft.com/office/drawing/2014/main" id="{36B4D7EC-47D6-E5A1-3819-6A6462E30F5B}"/>
              </a:ext>
            </a:extLst>
          </p:cNvPr>
          <p:cNvSpPr/>
          <p:nvPr/>
        </p:nvSpPr>
        <p:spPr>
          <a:xfrm>
            <a:off x="8293050" y="3457888"/>
            <a:ext cx="398761" cy="460638"/>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62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336EFD0-D3B1-6A41-6AFF-EEB402FF2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9000"/>
            <a:ext cx="9144000"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9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Campaign Goals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dirty="0">
                <a:solidFill>
                  <a:schemeClr val="bg1"/>
                </a:solidFill>
              </a:rPr>
              <a:t>Total annual gifts are forecasted at $19.3m</a:t>
            </a:r>
          </a:p>
          <a:p>
            <a:r>
              <a:rPr lang="en-US" dirty="0">
                <a:solidFill>
                  <a:schemeClr val="bg1"/>
                </a:solidFill>
              </a:rPr>
              <a:t>Across five years (x5) = </a:t>
            </a:r>
            <a:r>
              <a:rPr lang="en-US" b="1" dirty="0">
                <a:solidFill>
                  <a:schemeClr val="bg1"/>
                </a:solidFill>
              </a:rPr>
              <a:t>$96.8m</a:t>
            </a:r>
            <a:endParaRPr lang="en-US" b="1" u="sng" dirty="0">
              <a:solidFill>
                <a:schemeClr val="bg1"/>
              </a:solidFill>
            </a:endParaRPr>
          </a:p>
        </p:txBody>
      </p:sp>
      <p:pic>
        <p:nvPicPr>
          <p:cNvPr id="4" name="Picture 3">
            <a:extLst>
              <a:ext uri="{FF2B5EF4-FFF2-40B4-BE49-F238E27FC236}">
                <a16:creationId xmlns:a16="http://schemas.microsoft.com/office/drawing/2014/main" id="{B974B56D-00F2-28A2-A8BE-38EFF3F3BF0E}"/>
              </a:ext>
            </a:extLst>
          </p:cNvPr>
          <p:cNvPicPr>
            <a:picLocks noChangeAspect="1"/>
          </p:cNvPicPr>
          <p:nvPr/>
        </p:nvPicPr>
        <p:blipFill rotWithShape="1">
          <a:blip r:embed="rId3"/>
          <a:srcRect r="37241"/>
          <a:stretch/>
        </p:blipFill>
        <p:spPr>
          <a:xfrm>
            <a:off x="1760907" y="2865403"/>
            <a:ext cx="5622185" cy="2962376"/>
          </a:xfrm>
          <a:prstGeom prst="rect">
            <a:avLst/>
          </a:prstGeom>
        </p:spPr>
      </p:pic>
    </p:spTree>
    <p:extLst>
      <p:ext uri="{BB962C8B-B14F-4D97-AF65-F5344CB8AC3E}">
        <p14:creationId xmlns:p14="http://schemas.microsoft.com/office/powerpoint/2010/main" val="423366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Campaign Goals</a:t>
            </a:r>
          </a:p>
        </p:txBody>
      </p:sp>
      <p:pic>
        <p:nvPicPr>
          <p:cNvPr id="8" name="Picture 7" descr="A graph of blue and white bars&#10;&#10;Description automatically generated">
            <a:extLst>
              <a:ext uri="{FF2B5EF4-FFF2-40B4-BE49-F238E27FC236}">
                <a16:creationId xmlns:a16="http://schemas.microsoft.com/office/drawing/2014/main" id="{50BDA7E4-FBD8-1D2B-BDE7-18A41FAE1D18}"/>
              </a:ext>
            </a:extLst>
          </p:cNvPr>
          <p:cNvPicPr>
            <a:picLocks noChangeAspect="1"/>
          </p:cNvPicPr>
          <p:nvPr/>
        </p:nvPicPr>
        <p:blipFill>
          <a:blip r:embed="rId3"/>
          <a:stretch>
            <a:fillRect/>
          </a:stretch>
        </p:blipFill>
        <p:spPr>
          <a:xfrm>
            <a:off x="354931" y="547563"/>
            <a:ext cx="8434137" cy="5121391"/>
          </a:xfrm>
          <a:prstGeom prst="rect">
            <a:avLst/>
          </a:prstGeom>
        </p:spPr>
      </p:pic>
    </p:spTree>
    <p:extLst>
      <p:ext uri="{BB962C8B-B14F-4D97-AF65-F5344CB8AC3E}">
        <p14:creationId xmlns:p14="http://schemas.microsoft.com/office/powerpoint/2010/main" val="210007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Campaign Goals</a:t>
            </a:r>
          </a:p>
        </p:txBody>
      </p:sp>
      <p:pic>
        <p:nvPicPr>
          <p:cNvPr id="5" name="Picture 4" descr="A graph of a chart&#10;&#10;Description automatically generated with medium confidence">
            <a:extLst>
              <a:ext uri="{FF2B5EF4-FFF2-40B4-BE49-F238E27FC236}">
                <a16:creationId xmlns:a16="http://schemas.microsoft.com/office/drawing/2014/main" id="{EBCFF7F7-BB14-37FB-1615-DBF541AD3EC5}"/>
              </a:ext>
            </a:extLst>
          </p:cNvPr>
          <p:cNvPicPr>
            <a:picLocks noChangeAspect="1"/>
          </p:cNvPicPr>
          <p:nvPr/>
        </p:nvPicPr>
        <p:blipFill>
          <a:blip r:embed="rId3"/>
          <a:stretch>
            <a:fillRect/>
          </a:stretch>
        </p:blipFill>
        <p:spPr>
          <a:xfrm>
            <a:off x="761468" y="174054"/>
            <a:ext cx="7621064" cy="5715798"/>
          </a:xfrm>
          <a:prstGeom prst="rect">
            <a:avLst/>
          </a:prstGeom>
        </p:spPr>
      </p:pic>
    </p:spTree>
    <p:extLst>
      <p:ext uri="{BB962C8B-B14F-4D97-AF65-F5344CB8AC3E}">
        <p14:creationId xmlns:p14="http://schemas.microsoft.com/office/powerpoint/2010/main" val="27361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A pie chart with numbers and text&#10;&#10;Description automatically generated">
            <a:extLst>
              <a:ext uri="{FF2B5EF4-FFF2-40B4-BE49-F238E27FC236}">
                <a16:creationId xmlns:a16="http://schemas.microsoft.com/office/drawing/2014/main" id="{6F50853A-C96F-1A4D-F67D-419FA60CBB16}"/>
              </a:ext>
            </a:extLst>
          </p:cNvPr>
          <p:cNvPicPr>
            <a:picLocks noChangeAspect="1"/>
          </p:cNvPicPr>
          <p:nvPr/>
        </p:nvPicPr>
        <p:blipFill>
          <a:blip r:embed="rId3"/>
          <a:stretch>
            <a:fillRect/>
          </a:stretch>
        </p:blipFill>
        <p:spPr>
          <a:xfrm>
            <a:off x="183954" y="233988"/>
            <a:ext cx="4793682" cy="3595262"/>
          </a:xfrm>
          <a:prstGeom prst="rect">
            <a:avLst/>
          </a:prstGeom>
        </p:spPr>
      </p:pic>
      <p:pic>
        <p:nvPicPr>
          <p:cNvPr id="7" name="Picture 6" descr="A blue circle with white text&#10;&#10;Description automatically generated">
            <a:extLst>
              <a:ext uri="{FF2B5EF4-FFF2-40B4-BE49-F238E27FC236}">
                <a16:creationId xmlns:a16="http://schemas.microsoft.com/office/drawing/2014/main" id="{65E3B05F-170B-C5D6-F82C-9A5D4C5F05EB}"/>
              </a:ext>
            </a:extLst>
          </p:cNvPr>
          <p:cNvPicPr>
            <a:picLocks noChangeAspect="1"/>
          </p:cNvPicPr>
          <p:nvPr/>
        </p:nvPicPr>
        <p:blipFill>
          <a:blip r:embed="rId4"/>
          <a:stretch>
            <a:fillRect/>
          </a:stretch>
        </p:blipFill>
        <p:spPr>
          <a:xfrm>
            <a:off x="4296990" y="2232717"/>
            <a:ext cx="4711182" cy="3533386"/>
          </a:xfrm>
          <a:prstGeom prst="rect">
            <a:avLst/>
          </a:prstGeom>
        </p:spPr>
      </p:pic>
    </p:spTree>
    <p:extLst>
      <p:ext uri="{BB962C8B-B14F-4D97-AF65-F5344CB8AC3E}">
        <p14:creationId xmlns:p14="http://schemas.microsoft.com/office/powerpoint/2010/main" val="695005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Comparing to prior campaigns</a:t>
            </a:r>
          </a:p>
        </p:txBody>
      </p:sp>
      <p:sp>
        <p:nvSpPr>
          <p:cNvPr id="5" name="Content Placeholder 4">
            <a:extLst>
              <a:ext uri="{FF2B5EF4-FFF2-40B4-BE49-F238E27FC236}">
                <a16:creationId xmlns:a16="http://schemas.microsoft.com/office/drawing/2014/main" id="{3E1733DA-61BC-1711-5D15-894244121B45}"/>
              </a:ext>
            </a:extLst>
          </p:cNvPr>
          <p:cNvSpPr>
            <a:spLocks noGrp="1"/>
          </p:cNvSpPr>
          <p:nvPr>
            <p:ph idx="1"/>
          </p:nvPr>
        </p:nvSpPr>
        <p:spPr/>
        <p:txBody>
          <a:bodyPr>
            <a:normAutofit/>
          </a:bodyPr>
          <a:lstStyle/>
          <a:p>
            <a:r>
              <a:rPr lang="en-US" b="1" dirty="0">
                <a:solidFill>
                  <a:schemeClr val="bg1"/>
                </a:solidFill>
              </a:rPr>
              <a:t>“Apra’s Gate”</a:t>
            </a:r>
            <a:r>
              <a:rPr lang="en-US" dirty="0">
                <a:solidFill>
                  <a:schemeClr val="bg1"/>
                </a:solidFill>
              </a:rPr>
              <a:t> campaign is forecasting $19.3m per year</a:t>
            </a:r>
          </a:p>
          <a:p>
            <a:pPr lvl="1"/>
            <a:r>
              <a:rPr lang="en-US" b="1" dirty="0">
                <a:solidFill>
                  <a:schemeClr val="bg1"/>
                </a:solidFill>
              </a:rPr>
              <a:t>“Campaign for Students” </a:t>
            </a:r>
            <a:r>
              <a:rPr lang="en-US" dirty="0">
                <a:solidFill>
                  <a:schemeClr val="bg1"/>
                </a:solidFill>
              </a:rPr>
              <a:t>(2005-2011) shows $8.5m a year</a:t>
            </a:r>
          </a:p>
          <a:p>
            <a:pPr lvl="1"/>
            <a:r>
              <a:rPr lang="en-US" dirty="0">
                <a:solidFill>
                  <a:schemeClr val="bg1"/>
                </a:solidFill>
              </a:rPr>
              <a:t>“</a:t>
            </a:r>
            <a:r>
              <a:rPr lang="en-US" b="1" dirty="0">
                <a:solidFill>
                  <a:schemeClr val="bg1"/>
                </a:solidFill>
              </a:rPr>
              <a:t>Insights Campaign</a:t>
            </a:r>
            <a:r>
              <a:rPr lang="en-US" dirty="0">
                <a:solidFill>
                  <a:schemeClr val="bg1"/>
                </a:solidFill>
              </a:rPr>
              <a:t>” (2011-2023) shows $5.1m a year</a:t>
            </a:r>
          </a:p>
          <a:p>
            <a:r>
              <a:rPr lang="en-US" b="1" dirty="0">
                <a:solidFill>
                  <a:schemeClr val="bg1"/>
                </a:solidFill>
              </a:rPr>
              <a:t>“Apra’s Gate” campaign should focus efforts to </a:t>
            </a:r>
            <a:r>
              <a:rPr lang="en-US" b="1" u="sng" dirty="0">
                <a:solidFill>
                  <a:schemeClr val="bg1"/>
                </a:solidFill>
              </a:rPr>
              <a:t>engage currently </a:t>
            </a:r>
            <a:r>
              <a:rPr lang="en-US" b="1" u="sng">
                <a:solidFill>
                  <a:schemeClr val="bg1"/>
                </a:solidFill>
              </a:rPr>
              <a:t>unassigned donors</a:t>
            </a:r>
            <a:r>
              <a:rPr lang="en-US" u="sng">
                <a:solidFill>
                  <a:schemeClr val="bg1"/>
                </a:solidFill>
              </a:rPr>
              <a:t>,</a:t>
            </a:r>
            <a:r>
              <a:rPr lang="en-US">
                <a:solidFill>
                  <a:schemeClr val="bg1"/>
                </a:solidFill>
              </a:rPr>
              <a:t> </a:t>
            </a:r>
            <a:r>
              <a:rPr lang="en-US" dirty="0">
                <a:solidFill>
                  <a:schemeClr val="bg1"/>
                </a:solidFill>
              </a:rPr>
              <a:t>roping in null gifts into the campaign</a:t>
            </a:r>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24541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A blue and white graph&#10;&#10;Description automatically generated">
            <a:extLst>
              <a:ext uri="{FF2B5EF4-FFF2-40B4-BE49-F238E27FC236}">
                <a16:creationId xmlns:a16="http://schemas.microsoft.com/office/drawing/2014/main" id="{1EA3D709-7CF5-C93A-4E1E-64CCF5A083A7}"/>
              </a:ext>
            </a:extLst>
          </p:cNvPr>
          <p:cNvPicPr>
            <a:picLocks noChangeAspect="1"/>
          </p:cNvPicPr>
          <p:nvPr/>
        </p:nvPicPr>
        <p:blipFill>
          <a:blip r:embed="rId3"/>
          <a:stretch>
            <a:fillRect/>
          </a:stretch>
        </p:blipFill>
        <p:spPr>
          <a:xfrm>
            <a:off x="79064" y="1924485"/>
            <a:ext cx="8985871" cy="3009030"/>
          </a:xfrm>
          <a:prstGeom prst="rect">
            <a:avLst/>
          </a:prstGeom>
        </p:spPr>
      </p:pic>
    </p:spTree>
    <p:extLst>
      <p:ext uri="{BB962C8B-B14F-4D97-AF65-F5344CB8AC3E}">
        <p14:creationId xmlns:p14="http://schemas.microsoft.com/office/powerpoint/2010/main" val="314586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The Gift Pyramid</a:t>
            </a:r>
          </a:p>
        </p:txBody>
      </p:sp>
      <p:sp>
        <p:nvSpPr>
          <p:cNvPr id="13" name="TextBox 12">
            <a:extLst>
              <a:ext uri="{FF2B5EF4-FFF2-40B4-BE49-F238E27FC236}">
                <a16:creationId xmlns:a16="http://schemas.microsoft.com/office/drawing/2014/main" id="{80E1E70E-A1C9-18B2-FD59-ABD567575CFD}"/>
              </a:ext>
            </a:extLst>
          </p:cNvPr>
          <p:cNvSpPr txBox="1"/>
          <p:nvPr/>
        </p:nvSpPr>
        <p:spPr>
          <a:xfrm>
            <a:off x="630798" y="1417638"/>
            <a:ext cx="7882403" cy="3970318"/>
          </a:xfrm>
          <a:prstGeom prst="rect">
            <a:avLst/>
          </a:prstGeom>
          <a:noFill/>
        </p:spPr>
        <p:txBody>
          <a:bodyPr wrap="square" rtlCol="0">
            <a:spAutoFit/>
          </a:bodyPr>
          <a:lstStyle/>
          <a:p>
            <a:pPr algn="ctr"/>
            <a:r>
              <a:rPr lang="en-US" sz="2800" dirty="0">
                <a:solidFill>
                  <a:schemeClr val="bg1"/>
                </a:solidFill>
                <a:latin typeface="ITC Benguiat Std Book Cn" panose="02030506050306020704" pitchFamily="18" charset="0"/>
              </a:rPr>
              <a:t>Based on a one-year target of $19.3m</a:t>
            </a:r>
          </a:p>
          <a:p>
            <a:pPr algn="ctr"/>
            <a:endParaRPr lang="en-US" sz="2800" dirty="0">
              <a:solidFill>
                <a:schemeClr val="bg1"/>
              </a:solidFill>
              <a:latin typeface="ITC Benguiat Std Book Cn" panose="02030506050306020704" pitchFamily="18" charset="0"/>
            </a:endParaRPr>
          </a:p>
          <a:p>
            <a:pPr algn="ctr"/>
            <a:r>
              <a:rPr lang="en-US" sz="2800" dirty="0">
                <a:solidFill>
                  <a:schemeClr val="bg1"/>
                </a:solidFill>
                <a:latin typeface="ITC Benguiat Std Book Cn" panose="02030506050306020704" pitchFamily="18" charset="0"/>
              </a:rPr>
              <a:t>Major Donors</a:t>
            </a:r>
          </a:p>
          <a:p>
            <a:pPr algn="ctr"/>
            <a:endParaRPr lang="en-US" sz="2800" dirty="0">
              <a:solidFill>
                <a:schemeClr val="bg1"/>
              </a:solidFill>
              <a:latin typeface="ITC Benguiat Std Book Cn" panose="02030506050306020704" pitchFamily="18" charset="0"/>
            </a:endParaRPr>
          </a:p>
          <a:p>
            <a:pPr algn="ctr"/>
            <a:r>
              <a:rPr lang="en-US" sz="2800" dirty="0">
                <a:solidFill>
                  <a:schemeClr val="bg1"/>
                </a:solidFill>
                <a:latin typeface="ITC Benguiat Std Book Cn" panose="02030506050306020704" pitchFamily="18" charset="0"/>
              </a:rPr>
              <a:t>Mid-level Donors</a:t>
            </a:r>
          </a:p>
          <a:p>
            <a:pPr algn="ctr"/>
            <a:endParaRPr lang="en-US" sz="2800" dirty="0">
              <a:solidFill>
                <a:schemeClr val="bg1"/>
              </a:solidFill>
              <a:latin typeface="ITC Benguiat Std Book Cn" panose="02030506050306020704" pitchFamily="18" charset="0"/>
            </a:endParaRPr>
          </a:p>
          <a:p>
            <a:pPr algn="ctr"/>
            <a:r>
              <a:rPr lang="en-US" sz="2800" dirty="0">
                <a:solidFill>
                  <a:schemeClr val="bg1"/>
                </a:solidFill>
                <a:latin typeface="ITC Benguiat Std Book Cn" panose="02030506050306020704" pitchFamily="18" charset="0"/>
              </a:rPr>
              <a:t>Low-level Donors</a:t>
            </a:r>
          </a:p>
          <a:p>
            <a:pPr algn="ctr"/>
            <a:endParaRPr lang="en-US" sz="2800" dirty="0">
              <a:solidFill>
                <a:schemeClr val="bg1"/>
              </a:solidFill>
              <a:latin typeface="ITC Benguiat Std Book Cn" panose="02030506050306020704" pitchFamily="18" charset="0"/>
            </a:endParaRPr>
          </a:p>
          <a:p>
            <a:pPr algn="ctr"/>
            <a:r>
              <a:rPr lang="en-US" sz="2800" dirty="0">
                <a:solidFill>
                  <a:schemeClr val="bg1"/>
                </a:solidFill>
                <a:latin typeface="ITC Benguiat Std Book Cn" panose="02030506050306020704" pitchFamily="18" charset="0"/>
              </a:rPr>
              <a:t>Prospective Donors</a:t>
            </a:r>
          </a:p>
        </p:txBody>
      </p:sp>
      <p:pic>
        <p:nvPicPr>
          <p:cNvPr id="6" name="Content Placeholder 5">
            <a:extLst>
              <a:ext uri="{FF2B5EF4-FFF2-40B4-BE49-F238E27FC236}">
                <a16:creationId xmlns:a16="http://schemas.microsoft.com/office/drawing/2014/main" id="{CEA1DC04-400F-AB35-28EA-88BCC55FD79E}"/>
              </a:ext>
            </a:extLst>
          </p:cNvPr>
          <p:cNvPicPr>
            <a:picLocks noGrp="1" noChangeAspect="1"/>
          </p:cNvPicPr>
          <p:nvPr>
            <p:ph idx="1"/>
          </p:nvPr>
        </p:nvPicPr>
        <p:blipFill>
          <a:blip r:embed="rId3"/>
          <a:stretch>
            <a:fillRect/>
          </a:stretch>
        </p:blipFill>
        <p:spPr>
          <a:xfrm>
            <a:off x="457200" y="2008149"/>
            <a:ext cx="8229600" cy="3710065"/>
          </a:xfrm>
        </p:spPr>
      </p:pic>
    </p:spTree>
    <p:extLst>
      <p:ext uri="{BB962C8B-B14F-4D97-AF65-F5344CB8AC3E}">
        <p14:creationId xmlns:p14="http://schemas.microsoft.com/office/powerpoint/2010/main" val="98141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The Gift Pyramid</a:t>
            </a:r>
          </a:p>
        </p:txBody>
      </p:sp>
      <p:sp>
        <p:nvSpPr>
          <p:cNvPr id="4" name="Content Placeholder 3">
            <a:extLst>
              <a:ext uri="{FF2B5EF4-FFF2-40B4-BE49-F238E27FC236}">
                <a16:creationId xmlns:a16="http://schemas.microsoft.com/office/drawing/2014/main" id="{CE27B30B-0D8B-A64C-CC34-03837B1AC80A}"/>
              </a:ext>
            </a:extLst>
          </p:cNvPr>
          <p:cNvSpPr>
            <a:spLocks noGrp="1"/>
          </p:cNvSpPr>
          <p:nvPr>
            <p:ph idx="1"/>
          </p:nvPr>
        </p:nvSpPr>
        <p:spPr>
          <a:xfrm>
            <a:off x="457200" y="1600200"/>
            <a:ext cx="3344779" cy="4525963"/>
          </a:xfrm>
        </p:spPr>
        <p:txBody>
          <a:bodyPr>
            <a:normAutofit fontScale="85000" lnSpcReduction="20000"/>
          </a:bodyPr>
          <a:lstStyle/>
          <a:p>
            <a:r>
              <a:rPr lang="en-US" dirty="0">
                <a:solidFill>
                  <a:schemeClr val="bg1"/>
                </a:solidFill>
              </a:rPr>
              <a:t>Verifying feasibility of gift brackets using donor activity from the last 10 years</a:t>
            </a:r>
          </a:p>
          <a:p>
            <a:r>
              <a:rPr lang="en-US" dirty="0">
                <a:solidFill>
                  <a:schemeClr val="bg1"/>
                </a:solidFill>
              </a:rPr>
              <a:t>Shows slight discrepancy towards higher brackets, but supported by a larger base in lower brackets</a:t>
            </a:r>
          </a:p>
        </p:txBody>
      </p:sp>
      <p:pic>
        <p:nvPicPr>
          <p:cNvPr id="8" name="Picture 7">
            <a:extLst>
              <a:ext uri="{FF2B5EF4-FFF2-40B4-BE49-F238E27FC236}">
                <a16:creationId xmlns:a16="http://schemas.microsoft.com/office/drawing/2014/main" id="{7DA8CDF6-988B-CD40-3E7B-D2ABB4742987}"/>
              </a:ext>
            </a:extLst>
          </p:cNvPr>
          <p:cNvPicPr>
            <a:picLocks noChangeAspect="1"/>
          </p:cNvPicPr>
          <p:nvPr/>
        </p:nvPicPr>
        <p:blipFill>
          <a:blip r:embed="rId3"/>
          <a:stretch>
            <a:fillRect/>
          </a:stretch>
        </p:blipFill>
        <p:spPr>
          <a:xfrm>
            <a:off x="3703667" y="1600200"/>
            <a:ext cx="5248730" cy="4121674"/>
          </a:xfrm>
          <a:prstGeom prst="rect">
            <a:avLst/>
          </a:prstGeom>
        </p:spPr>
      </p:pic>
    </p:spTree>
    <p:extLst>
      <p:ext uri="{BB962C8B-B14F-4D97-AF65-F5344CB8AC3E}">
        <p14:creationId xmlns:p14="http://schemas.microsoft.com/office/powerpoint/2010/main" val="52622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5C812-CAE4-40E7-95D8-647F8B4E9B95}"/>
              </a:ext>
            </a:extLst>
          </p:cNvPr>
          <p:cNvSpPr>
            <a:spLocks noGrp="1"/>
          </p:cNvSpPr>
          <p:nvPr>
            <p:ph type="title"/>
          </p:nvPr>
        </p:nvSpPr>
        <p:spPr/>
        <p:txBody>
          <a:bodyPr/>
          <a:lstStyle/>
          <a:p>
            <a:r>
              <a:rPr lang="en-US" dirty="0">
                <a:solidFill>
                  <a:schemeClr val="bg1"/>
                </a:solidFill>
                <a:latin typeface="ITC Benguiat Std Medium Cn" panose="02030606050306020704" pitchFamily="18" charset="0"/>
              </a:rPr>
              <a:t>The Gift Pyramid</a:t>
            </a:r>
          </a:p>
        </p:txBody>
      </p:sp>
      <p:pic>
        <p:nvPicPr>
          <p:cNvPr id="12" name="Content Placeholder 11" descr="A drawing of a pyramid&#10;&#10;Description automatically generated">
            <a:extLst>
              <a:ext uri="{FF2B5EF4-FFF2-40B4-BE49-F238E27FC236}">
                <a16:creationId xmlns:a16="http://schemas.microsoft.com/office/drawing/2014/main" id="{268DB904-308D-685D-4B9C-823F2C5D7309}"/>
              </a:ext>
            </a:extLst>
          </p:cNvPr>
          <p:cNvPicPr>
            <a:picLocks noGrp="1" noChangeAspect="1"/>
          </p:cNvPicPr>
          <p:nvPr>
            <p:ph idx="1"/>
          </p:nvPr>
        </p:nvPicPr>
        <p:blipFill>
          <a:blip r:embed="rId3"/>
          <a:stretch>
            <a:fillRect/>
          </a:stretch>
        </p:blipFill>
        <p:spPr>
          <a:xfrm>
            <a:off x="4067968" y="1289050"/>
            <a:ext cx="4525963" cy="4525963"/>
          </a:xfrm>
        </p:spPr>
      </p:pic>
      <p:sp>
        <p:nvSpPr>
          <p:cNvPr id="13" name="TextBox 12">
            <a:extLst>
              <a:ext uri="{FF2B5EF4-FFF2-40B4-BE49-F238E27FC236}">
                <a16:creationId xmlns:a16="http://schemas.microsoft.com/office/drawing/2014/main" id="{80E1E70E-A1C9-18B2-FD59-ABD567575CFD}"/>
              </a:ext>
            </a:extLst>
          </p:cNvPr>
          <p:cNvSpPr txBox="1"/>
          <p:nvPr/>
        </p:nvSpPr>
        <p:spPr>
          <a:xfrm>
            <a:off x="457200" y="1545549"/>
            <a:ext cx="3517899" cy="4216539"/>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Lead Gifts</a:t>
            </a:r>
          </a:p>
          <a:p>
            <a:pPr marL="914400" lvl="1" indent="-457200">
              <a:buFont typeface="Arial" panose="020B0604020202020204" pitchFamily="34" charset="0"/>
              <a:buChar char="•"/>
            </a:pPr>
            <a:r>
              <a:rPr lang="en-US" sz="2000" dirty="0">
                <a:solidFill>
                  <a:schemeClr val="bg1"/>
                </a:solidFill>
                <a:latin typeface="ITC Benguiat Std Book Cn" panose="02030506050306020704" pitchFamily="18" charset="0"/>
              </a:rPr>
              <a:t>3 donors at $2.5m+</a:t>
            </a:r>
          </a:p>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Major Gifts</a:t>
            </a:r>
          </a:p>
          <a:p>
            <a:pPr marL="914400" lvl="1" indent="-457200">
              <a:buFont typeface="Arial" panose="020B0604020202020204" pitchFamily="34" charset="0"/>
              <a:buChar char="•"/>
            </a:pPr>
            <a:r>
              <a:rPr lang="en-US" sz="2000" dirty="0">
                <a:solidFill>
                  <a:schemeClr val="bg1"/>
                </a:solidFill>
                <a:latin typeface="ITC Benguiat Std Book Cn" panose="02030506050306020704" pitchFamily="18" charset="0"/>
              </a:rPr>
              <a:t>21 donors at $500k</a:t>
            </a:r>
          </a:p>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Mid-level Gifts</a:t>
            </a:r>
          </a:p>
          <a:p>
            <a:pPr marL="914400" lvl="1" indent="-457200">
              <a:buFont typeface="Arial" panose="020B0604020202020204" pitchFamily="34" charset="0"/>
              <a:buChar char="•"/>
            </a:pPr>
            <a:r>
              <a:rPr lang="en-US" sz="2000" dirty="0">
                <a:solidFill>
                  <a:schemeClr val="bg1"/>
                </a:solidFill>
                <a:latin typeface="ITC Benguiat Std Book Cn" panose="02030506050306020704" pitchFamily="18" charset="0"/>
              </a:rPr>
              <a:t>110 donors at $50k</a:t>
            </a:r>
          </a:p>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Low-level Gifts</a:t>
            </a:r>
          </a:p>
          <a:p>
            <a:pPr marL="914400" lvl="1" indent="-457200">
              <a:buFont typeface="Arial" panose="020B0604020202020204" pitchFamily="34" charset="0"/>
              <a:buChar char="•"/>
            </a:pPr>
            <a:r>
              <a:rPr lang="en-US" sz="2000" dirty="0">
                <a:solidFill>
                  <a:schemeClr val="bg1"/>
                </a:solidFill>
                <a:latin typeface="ITC Benguiat Std Book Cn" panose="02030506050306020704" pitchFamily="18" charset="0"/>
              </a:rPr>
              <a:t>812 donors at $5000</a:t>
            </a:r>
          </a:p>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Prospective/Annual</a:t>
            </a:r>
          </a:p>
          <a:p>
            <a:pPr marL="914400" lvl="1" indent="-457200">
              <a:buFont typeface="Arial" panose="020B0604020202020204" pitchFamily="34" charset="0"/>
              <a:buChar char="•"/>
            </a:pPr>
            <a:r>
              <a:rPr lang="en-US" sz="2000" dirty="0">
                <a:solidFill>
                  <a:schemeClr val="bg1"/>
                </a:solidFill>
                <a:latin typeface="ITC Benguiat Std Book Cn" panose="02030506050306020704" pitchFamily="18" charset="0"/>
              </a:rPr>
              <a:t>2323 donors at $500</a:t>
            </a:r>
          </a:p>
          <a:p>
            <a:pPr marL="457200" indent="-457200">
              <a:buFont typeface="Arial" panose="020B0604020202020204" pitchFamily="34" charset="0"/>
              <a:buChar char="•"/>
            </a:pPr>
            <a:r>
              <a:rPr lang="en-US" sz="2400" dirty="0">
                <a:solidFill>
                  <a:schemeClr val="bg1"/>
                </a:solidFill>
                <a:latin typeface="ITC Benguiat Std Book Cn" panose="02030506050306020704" pitchFamily="18" charset="0"/>
              </a:rPr>
              <a:t>Total max potential: $28,721,500 per year</a:t>
            </a:r>
          </a:p>
        </p:txBody>
      </p:sp>
    </p:spTree>
    <p:extLst>
      <p:ext uri="{BB962C8B-B14F-4D97-AF65-F5344CB8AC3E}">
        <p14:creationId xmlns:p14="http://schemas.microsoft.com/office/powerpoint/2010/main" val="208082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166018"/>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a:t>
            </a:r>
            <a:r>
              <a:rPr lang="en-US" dirty="0">
                <a:solidFill>
                  <a:schemeClr val="bg1"/>
                </a:solidFill>
                <a:latin typeface="ITC Benguiat Std Book Cn" panose="02030506050306020704" pitchFamily="18" charset="0"/>
              </a:rPr>
              <a:t>With </a:t>
            </a:r>
            <a:r>
              <a:rPr lang="en-US" b="1" u="sng" dirty="0">
                <a:solidFill>
                  <a:schemeClr val="bg1"/>
                </a:solidFill>
                <a:latin typeface="ITC Benguiat Std Book Cn" panose="02030506050306020704" pitchFamily="18" charset="0"/>
              </a:rPr>
              <a:t>Apra's Gate</a:t>
            </a:r>
            <a:r>
              <a:rPr lang="en-US" b="1" dirty="0">
                <a:solidFill>
                  <a:schemeClr val="bg1"/>
                </a:solidFill>
                <a:latin typeface="ITC Benguiat Std Book Cn" panose="02030506050306020704" pitchFamily="18" charset="0"/>
              </a:rPr>
              <a:t> </a:t>
            </a:r>
            <a:r>
              <a:rPr lang="en-US" dirty="0">
                <a:solidFill>
                  <a:schemeClr val="bg1"/>
                </a:solidFill>
                <a:latin typeface="ITC Benguiat Std Book Cn" panose="02030506050306020704" pitchFamily="18" charset="0"/>
              </a:rPr>
              <a:t>now open, the quest has begun in earnest. </a:t>
            </a:r>
          </a:p>
        </p:txBody>
      </p:sp>
    </p:spTree>
    <p:extLst>
      <p:ext uri="{BB962C8B-B14F-4D97-AF65-F5344CB8AC3E}">
        <p14:creationId xmlns:p14="http://schemas.microsoft.com/office/powerpoint/2010/main" val="24659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A blue cover with people walking in a cave&#10;&#10;Description automatically generated">
            <a:extLst>
              <a:ext uri="{FF2B5EF4-FFF2-40B4-BE49-F238E27FC236}">
                <a16:creationId xmlns:a16="http://schemas.microsoft.com/office/drawing/2014/main" id="{613412E1-03F2-07EE-25F6-273C1E8CA9FC}"/>
              </a:ext>
            </a:extLst>
          </p:cNvPr>
          <p:cNvPicPr>
            <a:picLocks noChangeAspect="1"/>
          </p:cNvPicPr>
          <p:nvPr/>
        </p:nvPicPr>
        <p:blipFill>
          <a:blip r:embed="rId3"/>
          <a:stretch>
            <a:fillRect/>
          </a:stretch>
        </p:blipFill>
        <p:spPr>
          <a:xfrm>
            <a:off x="2474319" y="962526"/>
            <a:ext cx="4195362" cy="5427961"/>
          </a:xfrm>
          <a:prstGeom prst="rect">
            <a:avLst/>
          </a:prstGeom>
        </p:spPr>
      </p:pic>
    </p:spTree>
    <p:extLst>
      <p:ext uri="{BB962C8B-B14F-4D97-AF65-F5344CB8AC3E}">
        <p14:creationId xmlns:p14="http://schemas.microsoft.com/office/powerpoint/2010/main" val="82830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166018"/>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a:t>
            </a:r>
            <a:r>
              <a:rPr lang="en-US" dirty="0">
                <a:solidFill>
                  <a:schemeClr val="bg1"/>
                </a:solidFill>
                <a:latin typeface="ITC Benguiat Std Book Cn" panose="02030506050306020704" pitchFamily="18" charset="0"/>
              </a:rPr>
              <a:t>With </a:t>
            </a:r>
            <a:r>
              <a:rPr lang="en-US" b="1" u="sng" dirty="0">
                <a:solidFill>
                  <a:schemeClr val="bg1"/>
                </a:solidFill>
                <a:latin typeface="ITC Benguiat Std Book Cn" panose="02030506050306020704" pitchFamily="18" charset="0"/>
              </a:rPr>
              <a:t>Apra's Gate</a:t>
            </a:r>
            <a:r>
              <a:rPr lang="en-US" b="1" dirty="0">
                <a:solidFill>
                  <a:schemeClr val="bg1"/>
                </a:solidFill>
                <a:latin typeface="ITC Benguiat Std Book Cn" panose="02030506050306020704" pitchFamily="18" charset="0"/>
              </a:rPr>
              <a:t> </a:t>
            </a:r>
            <a:r>
              <a:rPr lang="en-US" dirty="0">
                <a:solidFill>
                  <a:schemeClr val="bg1"/>
                </a:solidFill>
                <a:latin typeface="ITC Benguiat Std Book Cn" panose="02030506050306020704" pitchFamily="18" charset="0"/>
              </a:rPr>
              <a:t>now open, the quest has begun in earnest. Fundraising knights in gleaming armor rally support across the realm, guided by the wise Analysts of the Round Table. </a:t>
            </a:r>
          </a:p>
        </p:txBody>
      </p:sp>
    </p:spTree>
    <p:extLst>
      <p:ext uri="{BB962C8B-B14F-4D97-AF65-F5344CB8AC3E}">
        <p14:creationId xmlns:p14="http://schemas.microsoft.com/office/powerpoint/2010/main" val="190481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166018"/>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a:t>
            </a:r>
            <a:r>
              <a:rPr lang="en-US" dirty="0">
                <a:solidFill>
                  <a:schemeClr val="bg1"/>
                </a:solidFill>
                <a:latin typeface="ITC Benguiat Std Book Cn" panose="02030506050306020704" pitchFamily="18" charset="0"/>
              </a:rPr>
              <a:t>With </a:t>
            </a:r>
            <a:r>
              <a:rPr lang="en-US" b="1" u="sng" dirty="0">
                <a:solidFill>
                  <a:schemeClr val="bg1"/>
                </a:solidFill>
                <a:latin typeface="ITC Benguiat Std Book Cn" panose="02030506050306020704" pitchFamily="18" charset="0"/>
              </a:rPr>
              <a:t>Apra's Gate</a:t>
            </a:r>
            <a:r>
              <a:rPr lang="en-US" b="1" dirty="0">
                <a:solidFill>
                  <a:schemeClr val="bg1"/>
                </a:solidFill>
                <a:latin typeface="ITC Benguiat Std Book Cn" panose="02030506050306020704" pitchFamily="18" charset="0"/>
              </a:rPr>
              <a:t> </a:t>
            </a:r>
            <a:r>
              <a:rPr lang="en-US" dirty="0">
                <a:solidFill>
                  <a:schemeClr val="bg1"/>
                </a:solidFill>
                <a:latin typeface="ITC Benguiat Std Book Cn" panose="02030506050306020704" pitchFamily="18" charset="0"/>
              </a:rPr>
              <a:t>now open, the quest has begun in earnest. Fundraising knights in gleaming armor rally support across the realm, guided by the wise Analysts of the Round Table. Inspired citizens contribute generously, their hearts alight with hope. </a:t>
            </a:r>
          </a:p>
        </p:txBody>
      </p:sp>
    </p:spTree>
    <p:extLst>
      <p:ext uri="{BB962C8B-B14F-4D97-AF65-F5344CB8AC3E}">
        <p14:creationId xmlns:p14="http://schemas.microsoft.com/office/powerpoint/2010/main" val="127922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166018"/>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a:t>
            </a:r>
            <a:r>
              <a:rPr lang="en-US" dirty="0">
                <a:solidFill>
                  <a:schemeClr val="bg1"/>
                </a:solidFill>
                <a:latin typeface="ITC Benguiat Std Book Cn" panose="02030506050306020704" pitchFamily="18" charset="0"/>
              </a:rPr>
              <a:t>With </a:t>
            </a:r>
            <a:r>
              <a:rPr lang="en-US" b="1" u="sng" dirty="0">
                <a:solidFill>
                  <a:schemeClr val="bg1"/>
                </a:solidFill>
                <a:latin typeface="ITC Benguiat Std Book Cn" panose="02030506050306020704" pitchFamily="18" charset="0"/>
              </a:rPr>
              <a:t>Apra's Gate</a:t>
            </a:r>
            <a:r>
              <a:rPr lang="en-US" b="1" dirty="0">
                <a:solidFill>
                  <a:schemeClr val="bg1"/>
                </a:solidFill>
                <a:latin typeface="ITC Benguiat Std Book Cn" panose="02030506050306020704" pitchFamily="18" charset="0"/>
              </a:rPr>
              <a:t> </a:t>
            </a:r>
            <a:r>
              <a:rPr lang="en-US" dirty="0">
                <a:solidFill>
                  <a:schemeClr val="bg1"/>
                </a:solidFill>
                <a:latin typeface="ITC Benguiat Std Book Cn" panose="02030506050306020704" pitchFamily="18" charset="0"/>
              </a:rPr>
              <a:t>now open, the quest has begun in earnest. Fundraising knights in gleaming armor rally support across the realm, guided by the wise Analysts of the Round Table. Inspired citizens contribute generously, their hearts alight with hope. As gold fills the coffers, the Kingdom of Apra marches towards a future of prosperity and promise.”</a:t>
            </a:r>
          </a:p>
        </p:txBody>
      </p:sp>
    </p:spTree>
    <p:extLst>
      <p:ext uri="{BB962C8B-B14F-4D97-AF65-F5344CB8AC3E}">
        <p14:creationId xmlns:p14="http://schemas.microsoft.com/office/powerpoint/2010/main" val="22152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3202385"/>
            <a:ext cx="8229600" cy="453232"/>
          </a:xfrm>
        </p:spPr>
        <p:txBody>
          <a:bodyPr>
            <a:normAutofit fontScale="85000" lnSpcReduction="20000"/>
          </a:bodyPr>
          <a:lstStyle/>
          <a:p>
            <a:pPr marL="0" indent="0" algn="ctr">
              <a:buNone/>
            </a:pPr>
            <a:r>
              <a:rPr lang="en-US" dirty="0">
                <a:solidFill>
                  <a:schemeClr val="bg1"/>
                </a:solidFill>
                <a:latin typeface="ITC Benguiat Std Book Cn" panose="02030506050306020704" pitchFamily="18" charset="0"/>
              </a:rPr>
              <a:t>Play </a:t>
            </a:r>
            <a:r>
              <a:rPr lang="en-US" b="1" u="sng" dirty="0">
                <a:solidFill>
                  <a:schemeClr val="bg1"/>
                </a:solidFill>
                <a:latin typeface="ITC Benguiat Std Book Cn" panose="02030506050306020704" pitchFamily="18" charset="0"/>
              </a:rPr>
              <a:t>Apra’s Gate: the Video Game</a:t>
            </a:r>
            <a:r>
              <a:rPr lang="en-US" b="1" dirty="0">
                <a:solidFill>
                  <a:schemeClr val="bg1"/>
                </a:solidFill>
                <a:latin typeface="ITC Benguiat Std Book Cn" panose="02030506050306020704" pitchFamily="18" charset="0"/>
              </a:rPr>
              <a:t> </a:t>
            </a:r>
            <a:r>
              <a:rPr lang="en-US" dirty="0">
                <a:solidFill>
                  <a:schemeClr val="bg1"/>
                </a:solidFill>
                <a:latin typeface="ITC Benguiat Std Book Cn" panose="02030506050306020704" pitchFamily="18" charset="0"/>
              </a:rPr>
              <a:t>at the link below!</a:t>
            </a:r>
          </a:p>
        </p:txBody>
      </p:sp>
    </p:spTree>
    <p:extLst>
      <p:ext uri="{BB962C8B-B14F-4D97-AF65-F5344CB8AC3E}">
        <p14:creationId xmlns:p14="http://schemas.microsoft.com/office/powerpoint/2010/main" val="398703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8DF7C5-8DD0-2CBF-3DA7-59361821A072}"/>
              </a:ext>
            </a:extLst>
          </p:cNvPr>
          <p:cNvSpPr txBox="1"/>
          <p:nvPr/>
        </p:nvSpPr>
        <p:spPr>
          <a:xfrm>
            <a:off x="2134744" y="549757"/>
            <a:ext cx="4874510" cy="707886"/>
          </a:xfrm>
          <a:prstGeom prst="rect">
            <a:avLst/>
          </a:prstGeom>
          <a:noFill/>
        </p:spPr>
        <p:txBody>
          <a:bodyPr wrap="square" rtlCol="0">
            <a:spAutoFit/>
          </a:bodyPr>
          <a:lstStyle/>
          <a:p>
            <a:pPr algn="ctr"/>
            <a:r>
              <a:rPr lang="en-US" sz="4000" dirty="0">
                <a:solidFill>
                  <a:schemeClr val="bg1"/>
                </a:solidFill>
                <a:latin typeface="ITC Benguiat Std Medium Cn" panose="02030606050306020704" pitchFamily="18" charset="0"/>
              </a:rPr>
              <a:t>ACKNOWLEDGEMENTS</a:t>
            </a:r>
            <a:endParaRPr lang="en-US" sz="3600" dirty="0">
              <a:solidFill>
                <a:schemeClr val="bg1"/>
              </a:solidFill>
              <a:latin typeface="ITC Benguiat Std Medium Cn" panose="02030606050306020704" pitchFamily="18" charset="0"/>
            </a:endParaRPr>
          </a:p>
        </p:txBody>
      </p:sp>
      <p:sp>
        <p:nvSpPr>
          <p:cNvPr id="2" name="TextBox 1">
            <a:extLst>
              <a:ext uri="{FF2B5EF4-FFF2-40B4-BE49-F238E27FC236}">
                <a16:creationId xmlns:a16="http://schemas.microsoft.com/office/drawing/2014/main" id="{DE60C97C-1AE6-9033-3D1F-2D4E670DAEB4}"/>
              </a:ext>
            </a:extLst>
          </p:cNvPr>
          <p:cNvSpPr txBox="1"/>
          <p:nvPr/>
        </p:nvSpPr>
        <p:spPr>
          <a:xfrm>
            <a:off x="873147" y="1925053"/>
            <a:ext cx="7397704" cy="246907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b="1" dirty="0">
                <a:solidFill>
                  <a:schemeClr val="bg1"/>
                </a:solidFill>
                <a:latin typeface="ITC Benguiat Std Book Cn" panose="02030506050306020704" pitchFamily="18" charset="0"/>
              </a:rPr>
              <a:t>Jenna </a:t>
            </a:r>
            <a:r>
              <a:rPr lang="en-US" sz="2000" b="1" dirty="0" err="1">
                <a:solidFill>
                  <a:schemeClr val="bg1"/>
                </a:solidFill>
                <a:latin typeface="ITC Benguiat Std Book Cn" panose="02030506050306020704" pitchFamily="18" charset="0"/>
              </a:rPr>
              <a:t>Majzoub</a:t>
            </a:r>
            <a:r>
              <a:rPr lang="en-US" sz="2000" b="1" dirty="0">
                <a:solidFill>
                  <a:schemeClr val="bg1"/>
                </a:solidFill>
                <a:latin typeface="ITC Benguiat Std Book Cn" panose="02030506050306020704" pitchFamily="18" charset="0"/>
              </a:rPr>
              <a:t> | </a:t>
            </a:r>
            <a:r>
              <a:rPr lang="en-US" sz="2000" dirty="0">
                <a:solidFill>
                  <a:schemeClr val="bg1"/>
                </a:solidFill>
                <a:latin typeface="ITC Benguiat Std Book Cn" panose="02030506050306020704" pitchFamily="18" charset="0"/>
              </a:rPr>
              <a:t>Director of Prospect Management and Research</a:t>
            </a:r>
          </a:p>
          <a:p>
            <a:pPr marL="285750" indent="-285750">
              <a:lnSpc>
                <a:spcPct val="200000"/>
              </a:lnSpc>
              <a:buFont typeface="Arial" panose="020B0604020202020204" pitchFamily="34" charset="0"/>
              <a:buChar char="•"/>
            </a:pPr>
            <a:r>
              <a:rPr lang="en-US" sz="2000" b="1" dirty="0">
                <a:solidFill>
                  <a:schemeClr val="bg1"/>
                </a:solidFill>
                <a:latin typeface="ITC Benguiat Std Book Cn" panose="02030506050306020704" pitchFamily="18" charset="0"/>
              </a:rPr>
              <a:t>Olive Buchholz | </a:t>
            </a:r>
            <a:r>
              <a:rPr lang="en-US" sz="2000" dirty="0">
                <a:solidFill>
                  <a:schemeClr val="bg1"/>
                </a:solidFill>
                <a:latin typeface="ITC Benguiat Std Book Cn" panose="02030506050306020704" pitchFamily="18" charset="0"/>
              </a:rPr>
              <a:t>Prospect Management Analyst</a:t>
            </a:r>
          </a:p>
          <a:p>
            <a:pPr marL="285750" indent="-285750">
              <a:lnSpc>
                <a:spcPct val="200000"/>
              </a:lnSpc>
              <a:buFont typeface="Arial" panose="020B0604020202020204" pitchFamily="34" charset="0"/>
              <a:buChar char="•"/>
            </a:pPr>
            <a:r>
              <a:rPr lang="en-US" sz="2000" b="1" dirty="0">
                <a:solidFill>
                  <a:schemeClr val="bg1"/>
                </a:solidFill>
                <a:latin typeface="ITC Benguiat Std Book Cn" panose="02030506050306020704" pitchFamily="18" charset="0"/>
              </a:rPr>
              <a:t>Peter </a:t>
            </a:r>
            <a:r>
              <a:rPr lang="en-US" sz="2000" b="1" dirty="0" err="1">
                <a:solidFill>
                  <a:schemeClr val="bg1"/>
                </a:solidFill>
                <a:latin typeface="ITC Benguiat Std Book Cn" panose="02030506050306020704" pitchFamily="18" charset="0"/>
              </a:rPr>
              <a:t>Reiker</a:t>
            </a:r>
            <a:r>
              <a:rPr lang="en-US" sz="2000" b="1" dirty="0">
                <a:solidFill>
                  <a:schemeClr val="bg1"/>
                </a:solidFill>
                <a:latin typeface="ITC Benguiat Std Book Cn" panose="02030506050306020704" pitchFamily="18" charset="0"/>
              </a:rPr>
              <a:t>     | </a:t>
            </a:r>
            <a:r>
              <a:rPr lang="en-US" sz="2000" dirty="0">
                <a:solidFill>
                  <a:schemeClr val="bg1"/>
                </a:solidFill>
                <a:latin typeface="ITC Benguiat Std Book Cn" panose="02030506050306020704" pitchFamily="18" charset="0"/>
              </a:rPr>
              <a:t>Prospect Management Analyst</a:t>
            </a:r>
          </a:p>
          <a:p>
            <a:pPr marL="285750" indent="-285750">
              <a:lnSpc>
                <a:spcPct val="200000"/>
              </a:lnSpc>
              <a:buFont typeface="Arial" panose="020B0604020202020204" pitchFamily="34" charset="0"/>
              <a:buChar char="•"/>
            </a:pPr>
            <a:r>
              <a:rPr lang="en-US" sz="2000" b="1" dirty="0">
                <a:solidFill>
                  <a:schemeClr val="bg1"/>
                </a:solidFill>
                <a:latin typeface="ITC Benguiat Std Book Cn" panose="02030506050306020704" pitchFamily="18" charset="0"/>
              </a:rPr>
              <a:t>Bill Tran           | </a:t>
            </a:r>
            <a:r>
              <a:rPr lang="en-US" sz="2000" dirty="0">
                <a:solidFill>
                  <a:schemeClr val="bg1"/>
                </a:solidFill>
                <a:latin typeface="ITC Benguiat Std Book Cn" panose="02030506050306020704" pitchFamily="18" charset="0"/>
              </a:rPr>
              <a:t>Prospect Management Analyst</a:t>
            </a:r>
          </a:p>
        </p:txBody>
      </p:sp>
    </p:spTree>
    <p:extLst>
      <p:ext uri="{BB962C8B-B14F-4D97-AF65-F5344CB8AC3E}">
        <p14:creationId xmlns:p14="http://schemas.microsoft.com/office/powerpoint/2010/main" val="421385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015809"/>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“In the grand Kingdom of Apra, the time has come for a new fundraising campaign. </a:t>
            </a:r>
            <a:endParaRPr lang="en-US" dirty="0">
              <a:solidFill>
                <a:schemeClr val="bg1"/>
              </a:solidFill>
              <a:latin typeface="ITC Benguiat Std Book Cn" panose="02030506050306020704" pitchFamily="18" charset="0"/>
            </a:endParaRPr>
          </a:p>
        </p:txBody>
      </p:sp>
    </p:spTree>
    <p:extLst>
      <p:ext uri="{BB962C8B-B14F-4D97-AF65-F5344CB8AC3E}">
        <p14:creationId xmlns:p14="http://schemas.microsoft.com/office/powerpoint/2010/main" val="21053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015809"/>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“In the grand Kingdom of Apra, the time has come for a new fundraising campaign. Preparations for this legendary quest, titled </a:t>
            </a:r>
            <a:r>
              <a:rPr lang="en-US" b="1" i="0" u="sng" dirty="0">
                <a:solidFill>
                  <a:schemeClr val="bg1"/>
                </a:solidFill>
                <a:effectLst/>
                <a:latin typeface="ITC Benguiat Std Book Cn" panose="02030506050306020704" pitchFamily="18" charset="0"/>
              </a:rPr>
              <a:t>Apra's Gate</a:t>
            </a:r>
            <a:r>
              <a:rPr lang="en-US" b="0" i="0" dirty="0">
                <a:solidFill>
                  <a:schemeClr val="bg1"/>
                </a:solidFill>
                <a:effectLst/>
                <a:latin typeface="ITC Benguiat Std Book Cn" panose="02030506050306020704" pitchFamily="18" charset="0"/>
              </a:rPr>
              <a:t>, are underway. </a:t>
            </a:r>
            <a:endParaRPr lang="en-US" dirty="0">
              <a:solidFill>
                <a:schemeClr val="bg1"/>
              </a:solidFill>
              <a:latin typeface="ITC Benguiat Std Book Cn" panose="02030506050306020704" pitchFamily="18" charset="0"/>
            </a:endParaRPr>
          </a:p>
        </p:txBody>
      </p:sp>
    </p:spTree>
    <p:extLst>
      <p:ext uri="{BB962C8B-B14F-4D97-AF65-F5344CB8AC3E}">
        <p14:creationId xmlns:p14="http://schemas.microsoft.com/office/powerpoint/2010/main" val="337008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015809"/>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“In the grand Kingdom of Apra, the time has come for a new fundraising campaign. Preparations for this legendary quest, titled </a:t>
            </a:r>
            <a:r>
              <a:rPr lang="en-US" b="1" i="0" u="sng" dirty="0">
                <a:solidFill>
                  <a:schemeClr val="bg1"/>
                </a:solidFill>
                <a:effectLst/>
                <a:latin typeface="ITC Benguiat Std Book Cn" panose="02030506050306020704" pitchFamily="18" charset="0"/>
              </a:rPr>
              <a:t>Apra's Gate</a:t>
            </a:r>
            <a:r>
              <a:rPr lang="en-US" b="0" i="0" dirty="0">
                <a:solidFill>
                  <a:schemeClr val="bg1"/>
                </a:solidFill>
                <a:effectLst/>
                <a:latin typeface="ITC Benguiat Std Book Cn" panose="02030506050306020704" pitchFamily="18" charset="0"/>
              </a:rPr>
              <a:t>, are underway. The executive royalty, seeking advice and wisdom to guide them through the quest, have summoned the revered </a:t>
            </a:r>
            <a:r>
              <a:rPr lang="en-US" b="1" i="0" dirty="0">
                <a:solidFill>
                  <a:schemeClr val="bg1"/>
                </a:solidFill>
                <a:effectLst/>
                <a:latin typeface="ITC Benguiat Std Book Cn" panose="02030506050306020704" pitchFamily="18" charset="0"/>
              </a:rPr>
              <a:t>Analysts of the Round Table</a:t>
            </a:r>
            <a:r>
              <a:rPr lang="en-US" b="0" i="0" dirty="0">
                <a:solidFill>
                  <a:schemeClr val="bg1"/>
                </a:solidFill>
                <a:effectLst/>
                <a:latin typeface="ITC Benguiat Std Book Cn" panose="02030506050306020704" pitchFamily="18" charset="0"/>
              </a:rPr>
              <a:t>.</a:t>
            </a:r>
            <a:endParaRPr lang="en-US" dirty="0">
              <a:solidFill>
                <a:schemeClr val="bg1"/>
              </a:solidFill>
              <a:latin typeface="ITC Benguiat Std Book Cn" panose="02030506050306020704" pitchFamily="18" charset="0"/>
            </a:endParaRPr>
          </a:p>
        </p:txBody>
      </p:sp>
    </p:spTree>
    <p:extLst>
      <p:ext uri="{BB962C8B-B14F-4D97-AF65-F5344CB8AC3E}">
        <p14:creationId xmlns:p14="http://schemas.microsoft.com/office/powerpoint/2010/main" val="98962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31E6-A999-B68C-6C95-F7246D5D6C1E}"/>
              </a:ext>
            </a:extLst>
          </p:cNvPr>
          <p:cNvSpPr>
            <a:spLocks noGrp="1"/>
          </p:cNvSpPr>
          <p:nvPr>
            <p:ph idx="1"/>
          </p:nvPr>
        </p:nvSpPr>
        <p:spPr>
          <a:xfrm>
            <a:off x="457200" y="1015809"/>
            <a:ext cx="8229600" cy="4525963"/>
          </a:xfrm>
        </p:spPr>
        <p:txBody>
          <a:bodyPr>
            <a:normAutofit/>
          </a:bodyPr>
          <a:lstStyle/>
          <a:p>
            <a:pPr marL="0" indent="0">
              <a:buNone/>
            </a:pPr>
            <a:r>
              <a:rPr lang="en-US" b="0" i="0" dirty="0">
                <a:solidFill>
                  <a:schemeClr val="bg1"/>
                </a:solidFill>
                <a:effectLst/>
                <a:latin typeface="ITC Benguiat Std Book Cn" panose="02030506050306020704" pitchFamily="18" charset="0"/>
              </a:rPr>
              <a:t>“In the grand Kingdom of Apra, the time has come for a new fundraising campaign. Preparations for this legendary quest, titled </a:t>
            </a:r>
            <a:r>
              <a:rPr lang="en-US" b="1" i="0" u="sng" dirty="0">
                <a:solidFill>
                  <a:schemeClr val="bg1"/>
                </a:solidFill>
                <a:effectLst/>
                <a:latin typeface="ITC Benguiat Std Book Cn" panose="02030506050306020704" pitchFamily="18" charset="0"/>
              </a:rPr>
              <a:t>Apra's Gate</a:t>
            </a:r>
            <a:r>
              <a:rPr lang="en-US" b="0" i="0" dirty="0">
                <a:solidFill>
                  <a:schemeClr val="bg1"/>
                </a:solidFill>
                <a:effectLst/>
                <a:latin typeface="ITC Benguiat Std Book Cn" panose="02030506050306020704" pitchFamily="18" charset="0"/>
              </a:rPr>
              <a:t>, are underway. The executive royalty, seeking advice and wisdom to guide them through the quest, have summoned the revered </a:t>
            </a:r>
            <a:r>
              <a:rPr lang="en-US" b="1" i="0" dirty="0">
                <a:solidFill>
                  <a:schemeClr val="bg1"/>
                </a:solidFill>
                <a:effectLst/>
                <a:latin typeface="ITC Benguiat Std Book Cn" panose="02030506050306020704" pitchFamily="18" charset="0"/>
              </a:rPr>
              <a:t>Analysts of the Round Table</a:t>
            </a:r>
            <a:r>
              <a:rPr lang="en-US" b="0" i="0" dirty="0">
                <a:solidFill>
                  <a:schemeClr val="bg1"/>
                </a:solidFill>
                <a:effectLst/>
                <a:latin typeface="ITC Benguiat Std Book Cn" panose="02030506050306020704" pitchFamily="18" charset="0"/>
              </a:rPr>
              <a:t>.      Their mission: to forge a path ensuring financial prosperity for the future of the Kingdom…”</a:t>
            </a:r>
            <a:endParaRPr lang="en-US" dirty="0">
              <a:solidFill>
                <a:schemeClr val="bg1"/>
              </a:solidFill>
              <a:latin typeface="ITC Benguiat Std Book Cn" panose="02030506050306020704" pitchFamily="18" charset="0"/>
            </a:endParaRPr>
          </a:p>
        </p:txBody>
      </p:sp>
    </p:spTree>
    <p:extLst>
      <p:ext uri="{BB962C8B-B14F-4D97-AF65-F5344CB8AC3E}">
        <p14:creationId xmlns:p14="http://schemas.microsoft.com/office/powerpoint/2010/main" val="38093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8DF7C5-8DD0-2CBF-3DA7-59361821A072}"/>
              </a:ext>
            </a:extLst>
          </p:cNvPr>
          <p:cNvSpPr txBox="1"/>
          <p:nvPr/>
        </p:nvSpPr>
        <p:spPr>
          <a:xfrm>
            <a:off x="1065654" y="2730483"/>
            <a:ext cx="7012691" cy="830997"/>
          </a:xfrm>
          <a:prstGeom prst="rect">
            <a:avLst/>
          </a:prstGeom>
          <a:noFill/>
        </p:spPr>
        <p:txBody>
          <a:bodyPr wrap="square" rtlCol="0">
            <a:spAutoFit/>
          </a:bodyPr>
          <a:lstStyle/>
          <a:p>
            <a:pPr algn="ctr"/>
            <a:r>
              <a:rPr lang="en-US" sz="4800" dirty="0">
                <a:solidFill>
                  <a:schemeClr val="bg1"/>
                </a:solidFill>
                <a:latin typeface="ITC Benguiat Std Medium Cn" panose="02030606050306020704" pitchFamily="18" charset="0"/>
              </a:rPr>
              <a:t>Exploratory Data Analysis</a:t>
            </a:r>
            <a:endParaRPr lang="en-US" sz="4400" dirty="0">
              <a:solidFill>
                <a:schemeClr val="bg1"/>
              </a:solidFill>
              <a:latin typeface="ITC Benguiat Std Medium Cn" panose="02030606050306020704" pitchFamily="18" charset="0"/>
            </a:endParaRPr>
          </a:p>
        </p:txBody>
      </p:sp>
    </p:spTree>
    <p:extLst>
      <p:ext uri="{BB962C8B-B14F-4D97-AF65-F5344CB8AC3E}">
        <p14:creationId xmlns:p14="http://schemas.microsoft.com/office/powerpoint/2010/main" val="37899266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943</TotalTime>
  <Words>785</Words>
  <Application>Microsoft Office PowerPoint</Application>
  <PresentationFormat>On-screen Show (4:3)</PresentationFormat>
  <Paragraphs>72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ITC Benguiat Std Book Cn</vt:lpstr>
      <vt:lpstr>ITC Benguiat Std Medium Cn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Exploratory Data Analysis</vt:lpstr>
      <vt:lpstr>Exploratory Data Analysis</vt:lpstr>
      <vt:lpstr>Exploratory Data Analysis</vt:lpstr>
      <vt:lpstr>Exploratory Data Analysis</vt:lpstr>
      <vt:lpstr>Exploratory Data Analysis</vt:lpstr>
      <vt:lpstr>PowerPoint Presentation</vt:lpstr>
      <vt:lpstr>Financial Forecasting</vt:lpstr>
      <vt:lpstr>PowerPoint Presentation</vt:lpstr>
      <vt:lpstr>PowerPoint Presentation</vt:lpstr>
      <vt:lpstr>PowerPoint Presentation</vt:lpstr>
      <vt:lpstr>Campaign Goals</vt:lpstr>
      <vt:lpstr>Campaign Goals</vt:lpstr>
      <vt:lpstr>Campaign Goals</vt:lpstr>
      <vt:lpstr>PowerPoint Presentation</vt:lpstr>
      <vt:lpstr>Comparing to prior campaigns</vt:lpstr>
      <vt:lpstr>PowerPoint Presentation</vt:lpstr>
      <vt:lpstr>The Gift Pyramid</vt:lpstr>
      <vt:lpstr>The Gift Pyramid</vt:lpstr>
      <vt:lpstr>The Gift Pyramid</vt:lpstr>
      <vt:lpstr>PowerPoint Presentation</vt:lpstr>
      <vt:lpstr>PowerPoint Presentation</vt:lpstr>
      <vt:lpstr>PowerPoint Presentation</vt:lpstr>
      <vt:lpstr>PowerPoint Presentation</vt:lpstr>
      <vt:lpstr>PowerPoint Presentation</vt:lpstr>
    </vt:vector>
  </TitlesOfParts>
  <Company>Saint Louis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Klopmeyer</dc:creator>
  <cp:lastModifiedBy>William Tran</cp:lastModifiedBy>
  <cp:revision>9</cp:revision>
  <dcterms:created xsi:type="dcterms:W3CDTF">2015-11-11T21:38:46Z</dcterms:created>
  <dcterms:modified xsi:type="dcterms:W3CDTF">2024-06-12T18:09:08Z</dcterms:modified>
</cp:coreProperties>
</file>