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Corbel" panose="020B0503020204020204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j/H3JGvhuesVkbz2DIx0gkc3B0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customschemas.google.com/relationships/presentationmetadata" Target="metadata"/><Relationship Id="rId4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"/>
          <p:cNvSpPr txBox="1">
            <a:spLocks noGrp="1"/>
          </p:cNvSpPr>
          <p:nvPr>
            <p:ph type="title"/>
          </p:nvPr>
        </p:nvSpPr>
        <p:spPr>
          <a:xfrm>
            <a:off x="558633" y="1223682"/>
            <a:ext cx="10690893" cy="1775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Corbel"/>
              <a:buNone/>
              <a:defRPr sz="60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body" idx="1"/>
          </p:nvPr>
        </p:nvSpPr>
        <p:spPr>
          <a:xfrm>
            <a:off x="558633" y="3025588"/>
            <a:ext cx="10690893" cy="1147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Corbel"/>
              <a:buNone/>
              <a:defRPr sz="2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7979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7979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7979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7979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79799"/>
              </a:buClr>
              <a:buSzPts val="1600"/>
              <a:buNone/>
              <a:defRPr sz="1600">
                <a:solidFill>
                  <a:srgbClr val="97979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79799"/>
              </a:buClr>
              <a:buSzPts val="1600"/>
              <a:buNone/>
              <a:defRPr sz="1600">
                <a:solidFill>
                  <a:srgbClr val="97979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79799"/>
              </a:buClr>
              <a:buSzPts val="1600"/>
              <a:buNone/>
              <a:defRPr sz="1600">
                <a:solidFill>
                  <a:srgbClr val="97979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79799"/>
              </a:buClr>
              <a:buSzPts val="1600"/>
              <a:buNone/>
              <a:defRPr sz="1600">
                <a:solidFill>
                  <a:srgbClr val="97979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5"/>
          <p:cNvSpPr txBox="1">
            <a:spLocks noGrp="1"/>
          </p:cNvSpPr>
          <p:nvPr>
            <p:ph type="title"/>
          </p:nvPr>
        </p:nvSpPr>
        <p:spPr>
          <a:xfrm>
            <a:off x="776177" y="1722489"/>
            <a:ext cx="10675087" cy="1956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  <a:defRPr sz="6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body" idx="1"/>
          </p:nvPr>
        </p:nvSpPr>
        <p:spPr>
          <a:xfrm>
            <a:off x="776177" y="3695459"/>
            <a:ext cx="10675088" cy="748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Corbel"/>
              <a:buNone/>
              <a:defRPr sz="2600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7979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7979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7979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7979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79799"/>
              </a:buClr>
              <a:buSzPts val="1600"/>
              <a:buNone/>
              <a:defRPr sz="1600">
                <a:solidFill>
                  <a:srgbClr val="97979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79799"/>
              </a:buClr>
              <a:buSzPts val="1600"/>
              <a:buNone/>
              <a:defRPr sz="1600">
                <a:solidFill>
                  <a:srgbClr val="97979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79799"/>
              </a:buClr>
              <a:buSzPts val="1600"/>
              <a:buNone/>
              <a:defRPr sz="1600">
                <a:solidFill>
                  <a:srgbClr val="97979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79799"/>
              </a:buClr>
              <a:buSzPts val="1600"/>
              <a:buNone/>
              <a:defRPr sz="1600">
                <a:solidFill>
                  <a:srgbClr val="97979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title"/>
          </p:nvPr>
        </p:nvSpPr>
        <p:spPr>
          <a:xfrm>
            <a:off x="1043806" y="1722489"/>
            <a:ext cx="10675087" cy="1956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  <a:defRPr sz="6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body" idx="1"/>
          </p:nvPr>
        </p:nvSpPr>
        <p:spPr>
          <a:xfrm>
            <a:off x="1043806" y="3695459"/>
            <a:ext cx="10675088" cy="748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Corbel"/>
              <a:buNone/>
              <a:defRPr sz="26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7979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7979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7979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7979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79799"/>
              </a:buClr>
              <a:buSzPts val="1600"/>
              <a:buNone/>
              <a:defRPr sz="1600">
                <a:solidFill>
                  <a:srgbClr val="97979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79799"/>
              </a:buClr>
              <a:buSzPts val="1600"/>
              <a:buNone/>
              <a:defRPr sz="1600">
                <a:solidFill>
                  <a:srgbClr val="97979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79799"/>
              </a:buClr>
              <a:buSzPts val="1600"/>
              <a:buNone/>
              <a:defRPr sz="1600">
                <a:solidFill>
                  <a:srgbClr val="97979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79799"/>
              </a:buClr>
              <a:buSzPts val="1600"/>
              <a:buNone/>
              <a:defRPr sz="1600">
                <a:solidFill>
                  <a:srgbClr val="97979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"/>
          <p:cNvSpPr txBox="1">
            <a:spLocks noGrp="1"/>
          </p:cNvSpPr>
          <p:nvPr>
            <p:ph type="title"/>
          </p:nvPr>
        </p:nvSpPr>
        <p:spPr>
          <a:xfrm>
            <a:off x="551793" y="0"/>
            <a:ext cx="11080227" cy="120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body" idx="1"/>
          </p:nvPr>
        </p:nvSpPr>
        <p:spPr>
          <a:xfrm>
            <a:off x="551793" y="1205607"/>
            <a:ext cx="11080226" cy="4813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Font typeface="Corbel"/>
              <a:buNone/>
              <a:defRPr>
                <a:solidFill>
                  <a:schemeClr val="dk1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•"/>
              <a:defRPr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551793" y="0"/>
            <a:ext cx="11080227" cy="120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551792" y="1205607"/>
            <a:ext cx="5533322" cy="5172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2"/>
          </p:nvPr>
        </p:nvSpPr>
        <p:spPr>
          <a:xfrm>
            <a:off x="6115094" y="1205607"/>
            <a:ext cx="5516925" cy="5172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Font typeface="Corbel"/>
              <a:buNone/>
              <a:defRPr>
                <a:solidFill>
                  <a:schemeClr val="dk1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551793" y="0"/>
            <a:ext cx="11080227" cy="120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  <a:defRPr sz="44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551793" y="1205607"/>
            <a:ext cx="11080226" cy="4813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orbel"/>
              <a:buNone/>
              <a:defRPr sz="3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mailto:jenna.majzoub@slu.edu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william.tran@slu.edu" TargetMode="External"/><Relationship Id="rId5" Type="http://schemas.openxmlformats.org/officeDocument/2006/relationships/hyperlink" Target="mailto:peter.reiker@slu.edu" TargetMode="External"/><Relationship Id="rId4" Type="http://schemas.openxmlformats.org/officeDocument/2006/relationships/hyperlink" Target="mailto:olive.buchholz@slu.edu" TargetMode="Externa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"/>
          <p:cNvSpPr txBox="1">
            <a:spLocks noGrp="1"/>
          </p:cNvSpPr>
          <p:nvPr>
            <p:ph type="title"/>
          </p:nvPr>
        </p:nvSpPr>
        <p:spPr>
          <a:xfrm>
            <a:off x="551793" y="0"/>
            <a:ext cx="11080227" cy="120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Corbel"/>
              <a:buNone/>
            </a:pPr>
            <a:r>
              <a:rPr lang="en-US" dirty="0"/>
              <a:t>Dungeons &amp; Donors</a:t>
            </a:r>
            <a:br>
              <a:rPr lang="en-US" dirty="0"/>
            </a:br>
            <a:r>
              <a:rPr lang="en-US" sz="1800" dirty="0"/>
              <a:t>Saint Louis University (Jenna </a:t>
            </a:r>
            <a:r>
              <a:rPr lang="en-US" sz="1800" dirty="0" err="1"/>
              <a:t>Majzoub</a:t>
            </a:r>
            <a:r>
              <a:rPr lang="en-US" sz="1800" dirty="0"/>
              <a:t>, Olive Buchholz, Peter </a:t>
            </a:r>
            <a:r>
              <a:rPr lang="en-US" sz="1800" dirty="0" err="1"/>
              <a:t>Reiker</a:t>
            </a:r>
            <a:r>
              <a:rPr lang="en-US" sz="1800" dirty="0"/>
              <a:t>, Bill Tran)</a:t>
            </a:r>
            <a:endParaRPr sz="1800" dirty="0"/>
          </a:p>
        </p:txBody>
      </p:sp>
      <p:sp>
        <p:nvSpPr>
          <p:cNvPr id="30" name="Google Shape;30;p1"/>
          <p:cNvSpPr/>
          <p:nvPr/>
        </p:nvSpPr>
        <p:spPr>
          <a:xfrm>
            <a:off x="251397" y="4639733"/>
            <a:ext cx="2032000" cy="2032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QR code placement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(Apra to create)</a:t>
            </a:r>
            <a:endParaRPr sz="18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" name="Google Shape;31;p1"/>
          <p:cNvSpPr/>
          <p:nvPr/>
        </p:nvSpPr>
        <p:spPr>
          <a:xfrm>
            <a:off x="2540000" y="3623733"/>
            <a:ext cx="5588000" cy="3048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Based on our time-series model and historical context, we recommend a 5-year campaign with a total goal of $96.8M and a stretch goal of $106.5M. 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This goal is distributed across each assignment unit, with each unit responsible for a different portion according to past performance.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 focus should be put on engaging currently unassigned donors, as gifts from unassigned donors are a significant portion of this organization’s intake.</a:t>
            </a:r>
            <a:endParaRPr sz="1800" b="0" i="0" u="none" strike="noStrike" cap="none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" name="Google Shape;32;p1"/>
          <p:cNvSpPr/>
          <p:nvPr/>
        </p:nvSpPr>
        <p:spPr>
          <a:xfrm>
            <a:off x="6091905" y="1205607"/>
            <a:ext cx="5787107" cy="226572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 this project, we build a 5-year campaign for this organization using data visualizations, time-series modeling, and a donor pyramid. We found that this organization has highly generous donors that require assignment and interaction and put forth recommendations accordingly.</a:t>
            </a:r>
            <a:endParaRPr sz="1800" b="0" i="0" u="none" strike="noStrike" cap="none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R, Python, Tableau</a:t>
            </a:r>
            <a:endParaRPr sz="1800" b="1" i="0" u="none" strike="noStrike" cap="none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" name="Google Shape;33;p1"/>
          <p:cNvSpPr/>
          <p:nvPr/>
        </p:nvSpPr>
        <p:spPr>
          <a:xfrm>
            <a:off x="304800" y="1205607"/>
            <a:ext cx="5588000" cy="226572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Image from submission</a:t>
            </a:r>
            <a:endParaRPr sz="18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" name="Google Shape;34;p1"/>
          <p:cNvSpPr/>
          <p:nvPr/>
        </p:nvSpPr>
        <p:spPr>
          <a:xfrm>
            <a:off x="8384600" y="3623724"/>
            <a:ext cx="3494400" cy="3048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" name="Google Shape;35;p1"/>
          <p:cNvSpPr/>
          <p:nvPr/>
        </p:nvSpPr>
        <p:spPr>
          <a:xfrm>
            <a:off x="251500" y="3623730"/>
            <a:ext cx="2031900" cy="867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2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  <a:hlinkClick r:id="rId3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3"/>
              </a:rPr>
              <a:t>jenna.majzoub@slu.edu</a:t>
            </a:r>
            <a:endParaRPr lang="en-US" sz="12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4"/>
              </a:rPr>
              <a:t>o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4"/>
              </a:rPr>
              <a:t>live.</a:t>
            </a:r>
            <a:r>
              <a:rPr lang="en-US" sz="12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4"/>
              </a:rPr>
              <a:t>b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4"/>
              </a:rPr>
              <a:t>uchholz@slu.edu</a:t>
            </a:r>
            <a:endParaRPr lang="en-US" sz="1200" b="0" i="0" u="none" strike="noStrike" cap="none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5"/>
              </a:rPr>
              <a:t>peter.reiker@slu.edu</a:t>
            </a:r>
            <a:endParaRPr lang="en-US" sz="12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6"/>
              </a:rPr>
              <a:t>william.tran@slu.edu</a:t>
            </a:r>
            <a:endParaRPr lang="en-US" sz="1200" b="0" i="0" u="none" strike="noStrike" cap="none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E3BC9F-5BF9-43D0-C4E3-C333F6B102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9756" y="1217639"/>
            <a:ext cx="3738088" cy="2279535"/>
          </a:xfrm>
          <a:prstGeom prst="rect">
            <a:avLst/>
          </a:prstGeom>
        </p:spPr>
      </p:pic>
      <p:pic>
        <p:nvPicPr>
          <p:cNvPr id="4" name="Picture 3" descr="A blue cover with people walking in a cave&#10;&#10;Description automatically generated">
            <a:extLst>
              <a:ext uri="{FF2B5EF4-FFF2-40B4-BE49-F238E27FC236}">
                <a16:creationId xmlns:a16="http://schemas.microsoft.com/office/drawing/2014/main" id="{8CD35164-8FCA-5C7A-7894-CA6731F7AE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7000" y="3635672"/>
            <a:ext cx="2336800" cy="3023352"/>
          </a:xfrm>
          <a:prstGeom prst="rect">
            <a:avLst/>
          </a:prstGeom>
        </p:spPr>
      </p:pic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E93E660-0F0D-3694-3F61-DB185DCBE0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643" y="4541354"/>
            <a:ext cx="2159508" cy="21595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ra_DataScienceNow">
      <a:dk1>
        <a:srgbClr val="54555A"/>
      </a:dk1>
      <a:lt1>
        <a:srgbClr val="FFFFFF"/>
      </a:lt1>
      <a:dk2>
        <a:srgbClr val="AAA8AA"/>
      </a:dk2>
      <a:lt2>
        <a:srgbClr val="E5E4E6"/>
      </a:lt2>
      <a:accent1>
        <a:srgbClr val="006FA1"/>
      </a:accent1>
      <a:accent2>
        <a:srgbClr val="009FDD"/>
      </a:accent2>
      <a:accent3>
        <a:srgbClr val="AB672A"/>
      </a:accent3>
      <a:accent4>
        <a:srgbClr val="EA8923"/>
      </a:accent4>
      <a:accent5>
        <a:srgbClr val="E8B37F"/>
      </a:accent5>
      <a:accent6>
        <a:srgbClr val="F8DCBD"/>
      </a:accent6>
      <a:hlink>
        <a:srgbClr val="EA8A23"/>
      </a:hlink>
      <a:folHlink>
        <a:srgbClr val="54555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184</Words>
  <Application>Microsoft Office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Corbel</vt:lpstr>
      <vt:lpstr>Arial</vt:lpstr>
      <vt:lpstr>Office Theme</vt:lpstr>
      <vt:lpstr>Dungeons &amp; Donors Saint Louis University (Jenna Majzoub, Olive Buchholz, Peter Reiker, Bill Tran)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TITLE MY NAME/ORGANIZATION</dc:title>
  <dc:creator>Riedel, Renee</dc:creator>
  <cp:lastModifiedBy>Riedel, Renee</cp:lastModifiedBy>
  <cp:revision>3</cp:revision>
  <dcterms:created xsi:type="dcterms:W3CDTF">2022-03-14T19:59:15Z</dcterms:created>
  <dcterms:modified xsi:type="dcterms:W3CDTF">2024-07-30T21:28:31Z</dcterms:modified>
</cp:coreProperties>
</file>